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5"/>
  </p:notesMasterIdLst>
  <p:sldIdLst>
    <p:sldId id="349" r:id="rId2"/>
    <p:sldId id="256" r:id="rId3"/>
    <p:sldId id="257" r:id="rId4"/>
    <p:sldId id="258" r:id="rId5"/>
    <p:sldId id="259" r:id="rId6"/>
    <p:sldId id="260" r:id="rId7"/>
    <p:sldId id="261" r:id="rId8"/>
    <p:sldId id="262" r:id="rId9"/>
    <p:sldId id="330" r:id="rId10"/>
    <p:sldId id="263" r:id="rId11"/>
    <p:sldId id="329" r:id="rId12"/>
    <p:sldId id="264" r:id="rId13"/>
    <p:sldId id="331" r:id="rId14"/>
    <p:sldId id="265" r:id="rId15"/>
    <p:sldId id="332" r:id="rId16"/>
    <p:sldId id="266" r:id="rId17"/>
    <p:sldId id="333" r:id="rId18"/>
    <p:sldId id="267" r:id="rId19"/>
    <p:sldId id="334" r:id="rId20"/>
    <p:sldId id="268" r:id="rId21"/>
    <p:sldId id="335" r:id="rId22"/>
    <p:sldId id="269" r:id="rId23"/>
    <p:sldId id="336" r:id="rId24"/>
    <p:sldId id="270" r:id="rId25"/>
    <p:sldId id="337" r:id="rId26"/>
    <p:sldId id="271" r:id="rId27"/>
    <p:sldId id="338" r:id="rId28"/>
    <p:sldId id="272" r:id="rId29"/>
    <p:sldId id="339" r:id="rId30"/>
    <p:sldId id="273" r:id="rId31"/>
    <p:sldId id="340" r:id="rId32"/>
    <p:sldId id="274" r:id="rId33"/>
    <p:sldId id="341" r:id="rId34"/>
    <p:sldId id="275" r:id="rId35"/>
    <p:sldId id="342" r:id="rId36"/>
    <p:sldId id="276" r:id="rId37"/>
    <p:sldId id="343" r:id="rId38"/>
    <p:sldId id="277" r:id="rId39"/>
    <p:sldId id="344" r:id="rId40"/>
    <p:sldId id="278" r:id="rId41"/>
    <p:sldId id="345" r:id="rId42"/>
    <p:sldId id="279" r:id="rId43"/>
    <p:sldId id="346" r:id="rId44"/>
    <p:sldId id="280" r:id="rId45"/>
    <p:sldId id="347" r:id="rId46"/>
    <p:sldId id="281" r:id="rId47"/>
    <p:sldId id="348" r:id="rId48"/>
    <p:sldId id="282" r:id="rId49"/>
    <p:sldId id="283" r:id="rId50"/>
    <p:sldId id="284" r:id="rId51"/>
    <p:sldId id="285" r:id="rId52"/>
    <p:sldId id="286" r:id="rId53"/>
    <p:sldId id="287" r:id="rId54"/>
    <p:sldId id="288" r:id="rId55"/>
    <p:sldId id="289" r:id="rId56"/>
    <p:sldId id="29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B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91" d="100"/>
          <a:sy n="91" d="100"/>
        </p:scale>
        <p:origin x="-126"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presProps" Target="presProps.xml" /><Relationship Id="rId7" Type="http://schemas.openxmlformats.org/officeDocument/2006/relationships/slide" Target="slides/slide6.xml" /><Relationship Id="rId71" Type="http://schemas.openxmlformats.org/officeDocument/2006/relationships/slide" Target="slides/slide70.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tableStyles" Target="tableStyles.xml" /><Relationship Id="rId5" Type="http://schemas.openxmlformats.org/officeDocument/2006/relationships/slide" Target="slides/slide4.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viewProps" Target="viewProps.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notesMaster" Target="notesMasters/notesMaster1.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66286-C89B-4C05-A7FA-286177D6C89A}"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9A57E-CAC8-4485-8640-8D46AFCD62DC}" type="slidenum">
              <a:rPr lang="en-US" smtClean="0"/>
              <a:t>‹#›</a:t>
            </a:fld>
            <a:endParaRPr lang="en-US"/>
          </a:p>
        </p:txBody>
      </p:sp>
    </p:spTree>
    <p:extLst>
      <p:ext uri="{BB962C8B-B14F-4D97-AF65-F5344CB8AC3E}">
        <p14:creationId xmlns:p14="http://schemas.microsoft.com/office/powerpoint/2010/main" val="250620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79A57E-CAC8-4485-8640-8D46AFCD62DC}" type="slidenum">
              <a:rPr lang="en-US" smtClean="0"/>
              <a:t>2</a:t>
            </a:fld>
            <a:endParaRPr lang="en-US"/>
          </a:p>
        </p:txBody>
      </p:sp>
    </p:spTree>
    <p:extLst>
      <p:ext uri="{BB962C8B-B14F-4D97-AF65-F5344CB8AC3E}">
        <p14:creationId xmlns:p14="http://schemas.microsoft.com/office/powerpoint/2010/main" val="1457497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076F6A-8A81-4161-991B-55BD79E26618}" type="datetime1">
              <a:rPr lang="en-US" smtClean="0"/>
              <a:t>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5C5902-E207-488A-8AE8-4D3F04CDCF28}" type="datetime1">
              <a:rPr lang="en-US" smtClean="0"/>
              <a:t>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A1D2C9-91FF-4826-8762-7CD706D7D19E}" type="datetime1">
              <a:rPr lang="en-US" smtClean="0"/>
              <a:t>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06655F2-9C74-4D34-BB18-AB791607C044}" type="datetime1">
              <a:rPr lang="en-US" smtClean="0"/>
              <a:t>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FEB96FB0-9241-4AA0-8EA4-52C59C90CE0E}" type="datetime1">
              <a:rPr lang="en-US" smtClean="0"/>
              <a:t>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87C5AE0-3B26-448C-BDD8-E8A63752E580}" type="datetime1">
              <a:rPr lang="en-US" smtClean="0"/>
              <a:t>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578D73-1D70-40F1-8AB6-EABD88EB4785}" type="datetime1">
              <a:rPr lang="en-US" smtClean="0"/>
              <a:t>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5E3B8-B370-4BDA-8FF6-ECD511302A5B}" type="datetime1">
              <a:rPr lang="en-US" smtClean="0"/>
              <a:t>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88835B-53FD-443B-9483-F07198B404AE}" type="datetime1">
              <a:rPr lang="en-US" smtClean="0"/>
              <a:t>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C212DE-C67D-464C-94D2-880F47FBEA24}" type="datetime1">
              <a:rPr lang="en-US" smtClean="0"/>
              <a:t>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06EDEB-0AD3-449C-9EFE-C57008E51E95}" type="datetime1">
              <a:rPr lang="en-US" smtClean="0"/>
              <a:t>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9FD619-7912-40B6-9DBC-136ED7EF908F}" type="datetime1">
              <a:rPr lang="en-US" smtClean="0"/>
              <a:t>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730E90-55C0-43AB-BEBB-102689392F57}" type="datetime1">
              <a:rPr lang="en-US" smtClean="0"/>
              <a:t>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ACEE67-A662-4618-9278-98630D7FCC4C}" type="datetime1">
              <a:rPr lang="en-US" smtClean="0"/>
              <a:t>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3A695F-B7A2-40FA-B969-CA8C4CD0A964}" type="datetime1">
              <a:rPr lang="en-US" smtClean="0"/>
              <a:t>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7439D7-0235-4C8D-84CF-3F956573212D}" type="datetime1">
              <a:rPr lang="en-US" smtClean="0"/>
              <a:t>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5E6DA28-7E97-441C-83DC-7AB685717642}" type="datetime1">
              <a:rPr lang="en-US" smtClean="0"/>
              <a:t>3/1/2025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image" Target="../media/image10.jpeg" /><Relationship Id="rId1" Type="http://schemas.openxmlformats.org/officeDocument/2006/relationships/slideLayout" Target="../slideLayouts/slideLayout2.xml" /><Relationship Id="rId4" Type="http://schemas.openxmlformats.org/officeDocument/2006/relationships/image" Target="../media/image12.tiff" /></Relationships>
</file>

<file path=ppt/slides/_rels/slide11.xml.rels><?xml version="1.0" encoding="UTF-8" standalone="yes"?>
<Relationships xmlns="http://schemas.openxmlformats.org/package/2006/relationships"><Relationship Id="rId2" Type="http://schemas.openxmlformats.org/officeDocument/2006/relationships/image" Target="../media/image13.jp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6.jp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8.jp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21.jp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23.jp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2.jp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image" Target="../media/image24.jpe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26.jp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29.jp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31.jp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33.jp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35.jpeg" /><Relationship Id="rId2" Type="http://schemas.openxmlformats.org/officeDocument/2006/relationships/image" Target="../media/image34.jpe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36.jp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image" Target="../media/image37.jpe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39.jp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41.jp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42.jpe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43.jp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image" Target="../media/image44.jpe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46.jp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47.jpe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48.jp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50.jpeg" /><Relationship Id="rId2" Type="http://schemas.openxmlformats.org/officeDocument/2006/relationships/image" Target="../media/image49.jpe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51.jp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52.jpe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53.jp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54.jpe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55.jp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3" Type="http://schemas.openxmlformats.org/officeDocument/2006/relationships/image" Target="../media/image57.jpeg" /><Relationship Id="rId2" Type="http://schemas.openxmlformats.org/officeDocument/2006/relationships/image" Target="../media/image56.jpe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image" Target="../media/image58.jp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3" Type="http://schemas.openxmlformats.org/officeDocument/2006/relationships/image" Target="../media/image60.jpeg" /><Relationship Id="rId2" Type="http://schemas.openxmlformats.org/officeDocument/2006/relationships/image" Target="../media/image59.jpe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3" Type="http://schemas.openxmlformats.org/officeDocument/2006/relationships/image" Target="../media/image62.jpeg" /><Relationship Id="rId2" Type="http://schemas.openxmlformats.org/officeDocument/2006/relationships/image" Target="../media/image61.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image" Target="../media/image64.jpeg" /><Relationship Id="rId2" Type="http://schemas.openxmlformats.org/officeDocument/2006/relationships/image" Target="../media/image63.jpeg"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3" Type="http://schemas.openxmlformats.org/officeDocument/2006/relationships/image" Target="../media/image66.jpeg" /><Relationship Id="rId2" Type="http://schemas.openxmlformats.org/officeDocument/2006/relationships/image" Target="../media/image65.jpe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3" Type="http://schemas.openxmlformats.org/officeDocument/2006/relationships/image" Target="../media/image68.jpeg" /><Relationship Id="rId2" Type="http://schemas.openxmlformats.org/officeDocument/2006/relationships/image" Target="../media/image67.png"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3" Type="http://schemas.openxmlformats.org/officeDocument/2006/relationships/image" Target="../media/image70.jpeg" /><Relationship Id="rId2" Type="http://schemas.openxmlformats.org/officeDocument/2006/relationships/image" Target="../media/image69.jpe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3" Type="http://schemas.openxmlformats.org/officeDocument/2006/relationships/image" Target="../media/image72.jpeg" /><Relationship Id="rId2" Type="http://schemas.openxmlformats.org/officeDocument/2006/relationships/image" Target="../media/image71.jpe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3" Type="http://schemas.openxmlformats.org/officeDocument/2006/relationships/image" Target="../media/image74.jpeg" /><Relationship Id="rId2" Type="http://schemas.openxmlformats.org/officeDocument/2006/relationships/image" Target="../media/image73.jpe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12.tiff"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3" Type="http://schemas.openxmlformats.org/officeDocument/2006/relationships/image" Target="../media/image75.wmf" /><Relationship Id="rId2" Type="http://schemas.openxmlformats.org/officeDocument/2006/relationships/oleObject" Target="../embeddings/oleObject1.bin"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2" Type="http://schemas.openxmlformats.org/officeDocument/2006/relationships/image" Target="../media/image76.jpg"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2" Type="http://schemas.openxmlformats.org/officeDocument/2006/relationships/image" Target="../media/image77.jp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1026" name="Picture 2" descr="http://asr-entezar.ir/entezar/wp-content/uploads/2015/08/parcham3-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9651" y="234815"/>
            <a:ext cx="5813688" cy="34383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33359" y="5246915"/>
            <a:ext cx="6785264" cy="707886"/>
          </a:xfrm>
          <a:prstGeom prst="rect">
            <a:avLst/>
          </a:prstGeom>
          <a:noFill/>
        </p:spPr>
        <p:txBody>
          <a:bodyPr wrap="square" rtlCol="0">
            <a:spAutoFit/>
          </a:bodyPr>
          <a:lstStyle/>
          <a:p>
            <a:pPr algn="ctr"/>
            <a:r>
              <a:rPr lang="fa-IR" sz="4000" dirty="0">
                <a:cs typeface="B Titr" panose="00000700000000000000" pitchFamily="2" charset="-78"/>
              </a:rPr>
              <a:t>گردشگری ، حق همه مردم</a:t>
            </a:r>
            <a:endParaRPr lang="en-US" sz="4000" dirty="0">
              <a:cs typeface="B Titr" panose="00000700000000000000" pitchFamily="2" charset="-78"/>
            </a:endParaRPr>
          </a:p>
        </p:txBody>
      </p:sp>
      <p:sp>
        <p:nvSpPr>
          <p:cNvPr id="5" name="TextBox 4"/>
          <p:cNvSpPr txBox="1"/>
          <p:nvPr/>
        </p:nvSpPr>
        <p:spPr>
          <a:xfrm>
            <a:off x="1114097" y="3782777"/>
            <a:ext cx="8275167" cy="1508105"/>
          </a:xfrm>
          <a:prstGeom prst="rect">
            <a:avLst/>
          </a:prstGeom>
          <a:noFill/>
        </p:spPr>
        <p:txBody>
          <a:bodyPr wrap="square" rtlCol="0">
            <a:spAutoFit/>
          </a:bodyPr>
          <a:lstStyle/>
          <a:p>
            <a:pPr algn="ctr"/>
            <a:r>
              <a:rPr lang="fa-IR" sz="4400" dirty="0">
                <a:cs typeface="B Titr" panose="00000700000000000000" pitchFamily="2" charset="-78"/>
              </a:rPr>
              <a:t> شرکت توسعه گردشگری آراد </a:t>
            </a:r>
            <a:r>
              <a:rPr lang="fa-IR" sz="2000" dirty="0">
                <a:cs typeface="B Titr" panose="00000700000000000000" pitchFamily="2" charset="-78"/>
              </a:rPr>
              <a:t>تأسیس در سال 1375</a:t>
            </a:r>
            <a:endParaRPr lang="en-US" sz="2000" dirty="0">
              <a:cs typeface="B Titr" panose="00000700000000000000" pitchFamily="2" charset="-78"/>
            </a:endParaRPr>
          </a:p>
          <a:p>
            <a:pPr algn="ctr"/>
            <a:r>
              <a:rPr lang="en-US" sz="4800" dirty="0">
                <a:latin typeface="Arabic Typesetting" panose="03020402040406030203" pitchFamily="66" charset="-78"/>
                <a:cs typeface="Arabic Typesetting" panose="03020402040406030203" pitchFamily="66" charset="-78"/>
              </a:rPr>
              <a:t>www.AradCo1997.com</a:t>
            </a:r>
          </a:p>
        </p:txBody>
      </p:sp>
      <p:sp>
        <p:nvSpPr>
          <p:cNvPr id="2" name="TextBox 1"/>
          <p:cNvSpPr txBox="1"/>
          <p:nvPr/>
        </p:nvSpPr>
        <p:spPr>
          <a:xfrm>
            <a:off x="9323547" y="234815"/>
            <a:ext cx="2855338" cy="61247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rtl="1"/>
            <a:r>
              <a:rPr lang="fa-IR" sz="1400" dirty="0">
                <a:cs typeface="B Titr" panose="00000700000000000000" pitchFamily="2" charset="-78"/>
              </a:rPr>
              <a:t>منطقه نمونه گردشگری عظیمیه</a:t>
            </a:r>
          </a:p>
          <a:p>
            <a:pPr algn="r" rtl="1"/>
            <a:endParaRPr lang="fa-IR" sz="1400" dirty="0">
              <a:cs typeface="B Titr" panose="00000700000000000000" pitchFamily="2" charset="-78"/>
            </a:endParaRPr>
          </a:p>
          <a:p>
            <a:pPr algn="r" rtl="1"/>
            <a:r>
              <a:rPr lang="fa-IR" sz="1400" dirty="0">
                <a:cs typeface="B Titr" panose="00000700000000000000" pitchFamily="2" charset="-78"/>
              </a:rPr>
              <a:t>دارای:</a:t>
            </a:r>
          </a:p>
          <a:p>
            <a:pPr algn="r" rtl="1"/>
            <a:r>
              <a:rPr lang="fa-IR" sz="1400" dirty="0">
                <a:cs typeface="B Titr" panose="00000700000000000000" pitchFamily="2" charset="-78"/>
              </a:rPr>
              <a:t>مصوبه شماره  99721/43084</a:t>
            </a:r>
          </a:p>
          <a:p>
            <a:pPr algn="r" rtl="1"/>
            <a:r>
              <a:rPr lang="fa-IR" sz="1400" dirty="0">
                <a:cs typeface="B Titr" panose="00000700000000000000" pitchFamily="2" charset="-78"/>
              </a:rPr>
              <a:t>هیئت وزیران تاریخ : 1388/5/18</a:t>
            </a:r>
          </a:p>
          <a:p>
            <a:pPr algn="r" rtl="1"/>
            <a:endParaRPr lang="fa-IR" sz="1400" dirty="0">
              <a:cs typeface="B Titr" panose="00000700000000000000" pitchFamily="2" charset="-78"/>
            </a:endParaRPr>
          </a:p>
          <a:p>
            <a:pPr algn="r" rtl="1"/>
            <a:r>
              <a:rPr lang="fa-IR" sz="1400" dirty="0">
                <a:cs typeface="B Titr" panose="00000700000000000000" pitchFamily="2" charset="-78"/>
              </a:rPr>
              <a:t>صدور موافقت نامه تاسیس شماره </a:t>
            </a:r>
          </a:p>
          <a:p>
            <a:pPr algn="r" rtl="1"/>
            <a:r>
              <a:rPr lang="fa-IR" sz="1400" dirty="0">
                <a:cs typeface="B Titr" panose="00000700000000000000" pitchFamily="2" charset="-78"/>
              </a:rPr>
              <a:t> 912/150/3902 تاریخ 1391/6/29</a:t>
            </a:r>
          </a:p>
          <a:p>
            <a:pPr algn="r" rtl="1"/>
            <a:r>
              <a:rPr lang="fa-IR" sz="1400" dirty="0">
                <a:cs typeface="B Titr" panose="00000700000000000000" pitchFamily="2" charset="-78"/>
              </a:rPr>
              <a:t>از سازمان میراث فرهنگی، </a:t>
            </a:r>
          </a:p>
          <a:p>
            <a:pPr algn="r" rtl="1"/>
            <a:r>
              <a:rPr lang="fa-IR" sz="1400" dirty="0">
                <a:cs typeface="B Titr" panose="00000700000000000000" pitchFamily="2" charset="-78"/>
              </a:rPr>
              <a:t>صنایع دستی و گردشگری به نام شرکت توسعه گردشگری آراد</a:t>
            </a:r>
            <a:endParaRPr lang="en-US" sz="1400" dirty="0">
              <a:cs typeface="B Titr" panose="00000700000000000000" pitchFamily="2" charset="-78"/>
            </a:endParaRPr>
          </a:p>
          <a:p>
            <a:pPr algn="r" rtl="1"/>
            <a:endParaRPr lang="fa-IR" sz="1400" dirty="0">
              <a:cs typeface="B Titr" panose="00000700000000000000" pitchFamily="2" charset="-78"/>
            </a:endParaRPr>
          </a:p>
          <a:p>
            <a:pPr algn="r" rtl="1"/>
            <a:r>
              <a:rPr lang="fa-IR" sz="1400" dirty="0">
                <a:cs typeface="B Titr" panose="00000700000000000000" pitchFamily="2" charset="-78"/>
              </a:rPr>
              <a:t>مصوبه 1393/11/2  واگذاری زمین به شرکت توسعه گردشگری آراد</a:t>
            </a:r>
          </a:p>
          <a:p>
            <a:pPr algn="r" rtl="1"/>
            <a:r>
              <a:rPr lang="fa-IR" sz="1400" dirty="0">
                <a:cs typeface="B Titr" panose="00000700000000000000" pitchFamily="2" charset="-78"/>
              </a:rPr>
              <a:t>توسط اداره کل راه و شهرسازی البرز</a:t>
            </a:r>
          </a:p>
          <a:p>
            <a:pPr algn="r" rtl="1"/>
            <a:endParaRPr lang="fa-IR" sz="1400" dirty="0">
              <a:cs typeface="B Titr" panose="00000700000000000000" pitchFamily="2" charset="-78"/>
            </a:endParaRPr>
          </a:p>
          <a:p>
            <a:pPr algn="r" rtl="1"/>
            <a:r>
              <a:rPr lang="fa-IR" sz="1400" dirty="0">
                <a:solidFill>
                  <a:srgbClr val="FF0000"/>
                </a:solidFill>
                <a:cs typeface="B Titr" panose="00000700000000000000" pitchFamily="2" charset="-78"/>
              </a:rPr>
              <a:t>قوانین واگذاری زمین به شرکت توسعه</a:t>
            </a:r>
          </a:p>
          <a:p>
            <a:pPr algn="r" rtl="1"/>
            <a:r>
              <a:rPr lang="fa-IR" sz="1400" dirty="0">
                <a:solidFill>
                  <a:srgbClr val="FF0000"/>
                </a:solidFill>
                <a:cs typeface="B Titr" panose="00000700000000000000" pitchFamily="2" charset="-78"/>
              </a:rPr>
              <a:t>گردشگری آراد در1391/8/29</a:t>
            </a:r>
            <a:r>
              <a:rPr lang="en-US" sz="1400" dirty="0">
                <a:solidFill>
                  <a:srgbClr val="FF0000"/>
                </a:solidFill>
                <a:cs typeface="B Titr" panose="00000700000000000000" pitchFamily="2" charset="-78"/>
              </a:rPr>
              <a:t> </a:t>
            </a:r>
            <a:r>
              <a:rPr lang="fa-IR" sz="1400" dirty="0">
                <a:solidFill>
                  <a:srgbClr val="FF0000"/>
                </a:solidFill>
                <a:cs typeface="B Titr" panose="00000700000000000000" pitchFamily="2" charset="-78"/>
              </a:rPr>
              <a:t>  </a:t>
            </a:r>
            <a:endParaRPr lang="en-US" sz="1400" dirty="0">
              <a:solidFill>
                <a:srgbClr val="FF0000"/>
              </a:solidFill>
              <a:cs typeface="B Titr" panose="00000700000000000000" pitchFamily="2" charset="-78"/>
            </a:endParaRPr>
          </a:p>
          <a:p>
            <a:pPr algn="r" rtl="1"/>
            <a:endParaRPr lang="fa-IR" sz="1400" dirty="0">
              <a:solidFill>
                <a:srgbClr val="FF0000"/>
              </a:solidFill>
              <a:cs typeface="B Titr" panose="00000700000000000000" pitchFamily="2" charset="-78"/>
            </a:endParaRPr>
          </a:p>
          <a:p>
            <a:pPr algn="r" rtl="1"/>
            <a:r>
              <a:rPr lang="fa-IR" sz="1400" dirty="0">
                <a:solidFill>
                  <a:srgbClr val="FF0000"/>
                </a:solidFill>
                <a:cs typeface="B Titr" panose="00000700000000000000" pitchFamily="2" charset="-78"/>
              </a:rPr>
              <a:t>ماده 6 قانون ایجاد مناطق نمونه</a:t>
            </a:r>
          </a:p>
          <a:p>
            <a:pPr algn="r" rtl="1"/>
            <a:r>
              <a:rPr lang="fa-IR" sz="1400" dirty="0">
                <a:solidFill>
                  <a:srgbClr val="FF0000"/>
                </a:solidFill>
                <a:cs typeface="B Titr" panose="00000700000000000000" pitchFamily="2" charset="-78"/>
              </a:rPr>
              <a:t>گردشگری</a:t>
            </a:r>
            <a:r>
              <a:rPr lang="en-US" sz="1400" dirty="0">
                <a:solidFill>
                  <a:srgbClr val="FF0000"/>
                </a:solidFill>
                <a:cs typeface="B Titr" panose="00000700000000000000" pitchFamily="2" charset="-78"/>
              </a:rPr>
              <a:t> </a:t>
            </a:r>
            <a:r>
              <a:rPr lang="fa-IR" sz="1400" dirty="0">
                <a:solidFill>
                  <a:srgbClr val="FF0000"/>
                </a:solidFill>
                <a:cs typeface="B Titr" panose="00000700000000000000" pitchFamily="2" charset="-78"/>
              </a:rPr>
              <a:t>مصوب هیئت وزیران</a:t>
            </a:r>
            <a:endParaRPr lang="en-US" sz="1400" dirty="0">
              <a:solidFill>
                <a:srgbClr val="FF0000"/>
              </a:solidFill>
              <a:cs typeface="B Titr" panose="00000700000000000000" pitchFamily="2" charset="-78"/>
            </a:endParaRPr>
          </a:p>
          <a:p>
            <a:pPr algn="r" rtl="1"/>
            <a:endParaRPr lang="fa-IR" sz="1400" dirty="0">
              <a:solidFill>
                <a:srgbClr val="FF0000"/>
              </a:solidFill>
              <a:cs typeface="B Titr" panose="00000700000000000000" pitchFamily="2" charset="-78"/>
            </a:endParaRPr>
          </a:p>
          <a:p>
            <a:pPr algn="r" rtl="1"/>
            <a:r>
              <a:rPr lang="fa-IR" sz="1400" dirty="0">
                <a:solidFill>
                  <a:srgbClr val="FF0000"/>
                </a:solidFill>
                <a:cs typeface="B Titr" panose="00000700000000000000" pitchFamily="2" charset="-78"/>
              </a:rPr>
              <a:t>ماده 6 قانون توسعه صنعت ایرانگردی</a:t>
            </a:r>
            <a:endParaRPr lang="en-US" sz="1400" dirty="0">
              <a:solidFill>
                <a:srgbClr val="FF0000"/>
              </a:solidFill>
              <a:cs typeface="B Titr" panose="00000700000000000000" pitchFamily="2" charset="-78"/>
            </a:endParaRPr>
          </a:p>
          <a:p>
            <a:pPr algn="r" rtl="1"/>
            <a:r>
              <a:rPr lang="fa-IR" sz="1400" dirty="0">
                <a:solidFill>
                  <a:srgbClr val="FF0000"/>
                </a:solidFill>
                <a:cs typeface="B Titr" panose="00000700000000000000" pitchFamily="2" charset="-78"/>
              </a:rPr>
              <a:t>مصوب مجلس شورای اسلامی</a:t>
            </a:r>
          </a:p>
          <a:p>
            <a:pPr algn="r" rtl="1"/>
            <a:endParaRPr lang="fa-IR" sz="1400" dirty="0">
              <a:solidFill>
                <a:srgbClr val="FF0000"/>
              </a:solidFill>
              <a:cs typeface="B Titr" panose="00000700000000000000" pitchFamily="2" charset="-78"/>
            </a:endParaRPr>
          </a:p>
          <a:p>
            <a:pPr algn="r" rtl="1"/>
            <a:r>
              <a:rPr lang="fa-IR" sz="1400" dirty="0">
                <a:solidFill>
                  <a:srgbClr val="FF0000"/>
                </a:solidFill>
                <a:cs typeface="B Titr" panose="00000700000000000000" pitchFamily="2" charset="-78"/>
              </a:rPr>
              <a:t>ماده22 قانون الحاق موادی به درآمد </a:t>
            </a:r>
          </a:p>
          <a:p>
            <a:pPr algn="r" rtl="1"/>
            <a:r>
              <a:rPr lang="fa-IR" sz="1400" dirty="0">
                <a:solidFill>
                  <a:srgbClr val="FF0000"/>
                </a:solidFill>
                <a:cs typeface="B Titr" panose="00000700000000000000" pitchFamily="2" charset="-78"/>
              </a:rPr>
              <a:t>مالی دولت ، مصوب مجمع تشخیص</a:t>
            </a:r>
          </a:p>
          <a:p>
            <a:pPr algn="r" rtl="1"/>
            <a:r>
              <a:rPr lang="fa-IR" sz="1400" dirty="0">
                <a:solidFill>
                  <a:srgbClr val="FF0000"/>
                </a:solidFill>
                <a:cs typeface="B Titr" panose="00000700000000000000" pitchFamily="2" charset="-78"/>
              </a:rPr>
              <a:t> مصلحت نظام</a:t>
            </a:r>
          </a:p>
        </p:txBody>
      </p:sp>
      <p:sp>
        <p:nvSpPr>
          <p:cNvPr id="7" name="TextBox 6"/>
          <p:cNvSpPr txBox="1"/>
          <p:nvPr/>
        </p:nvSpPr>
        <p:spPr>
          <a:xfrm>
            <a:off x="209294" y="219767"/>
            <a:ext cx="2927403" cy="329320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rtl="1"/>
            <a:r>
              <a:rPr lang="fa-IR" sz="1600" dirty="0">
                <a:solidFill>
                  <a:srgbClr val="0070C0"/>
                </a:solidFill>
                <a:cs typeface="B Titr" panose="00000700000000000000" pitchFamily="2" charset="-78"/>
              </a:rPr>
              <a:t>لکه گذاری در محدوده </a:t>
            </a:r>
          </a:p>
          <a:p>
            <a:pPr algn="ctr" rtl="1"/>
            <a:endParaRPr lang="fa-IR" sz="1600" dirty="0">
              <a:solidFill>
                <a:srgbClr val="0070C0"/>
              </a:solidFill>
              <a:cs typeface="B Titr" panose="00000700000000000000" pitchFamily="2" charset="-78"/>
            </a:endParaRPr>
          </a:p>
          <a:p>
            <a:pPr algn="ctr" rtl="1"/>
            <a:r>
              <a:rPr lang="fa-IR" sz="1600" dirty="0">
                <a:solidFill>
                  <a:srgbClr val="0070C0"/>
                </a:solidFill>
                <a:cs typeface="B Titr" panose="00000700000000000000" pitchFamily="2" charset="-78"/>
              </a:rPr>
              <a:t>مصوبه واگذاری زمین در 1393/11/2</a:t>
            </a:r>
            <a:endParaRPr lang="en-US" sz="1600" dirty="0">
              <a:solidFill>
                <a:srgbClr val="0070C0"/>
              </a:solidFill>
              <a:cs typeface="B Titr" panose="00000700000000000000" pitchFamily="2" charset="-78"/>
            </a:endParaRPr>
          </a:p>
          <a:p>
            <a:pPr algn="ctr" rtl="1"/>
            <a:r>
              <a:rPr lang="fa-IR" sz="1600" dirty="0">
                <a:solidFill>
                  <a:srgbClr val="0070C0"/>
                </a:solidFill>
                <a:cs typeface="B Titr" panose="00000700000000000000" pitchFamily="2" charset="-78"/>
              </a:rPr>
              <a:t>حداقل میزان اشتغالزایی مستقیم:</a:t>
            </a:r>
          </a:p>
          <a:p>
            <a:pPr algn="ctr" rtl="1"/>
            <a:r>
              <a:rPr lang="fa-IR" sz="1600" dirty="0">
                <a:solidFill>
                  <a:srgbClr val="0070C0"/>
                </a:solidFill>
                <a:cs typeface="B Titr" panose="00000700000000000000" pitchFamily="2" charset="-78"/>
              </a:rPr>
              <a:t>2000 نفر</a:t>
            </a:r>
          </a:p>
          <a:p>
            <a:pPr algn="ctr" rtl="1"/>
            <a:endParaRPr lang="fa-IR" sz="1600" dirty="0">
              <a:solidFill>
                <a:srgbClr val="0070C0"/>
              </a:solidFill>
              <a:cs typeface="B Titr" panose="00000700000000000000" pitchFamily="2" charset="-78"/>
            </a:endParaRPr>
          </a:p>
          <a:p>
            <a:pPr algn="ctr" rtl="1"/>
            <a:r>
              <a:rPr lang="fa-IR" sz="1600" dirty="0">
                <a:solidFill>
                  <a:srgbClr val="0070C0"/>
                </a:solidFill>
                <a:cs typeface="B Titr" panose="00000700000000000000" pitchFamily="2" charset="-78"/>
              </a:rPr>
              <a:t>حداقل میزان اشتغالزایی غیرمستقیم:</a:t>
            </a:r>
          </a:p>
          <a:p>
            <a:pPr algn="ctr" rtl="1"/>
            <a:r>
              <a:rPr lang="fa-IR" sz="1600" dirty="0">
                <a:solidFill>
                  <a:srgbClr val="0070C0"/>
                </a:solidFill>
                <a:cs typeface="B Titr" panose="00000700000000000000" pitchFamily="2" charset="-78"/>
              </a:rPr>
              <a:t>5500 نفر</a:t>
            </a:r>
          </a:p>
          <a:p>
            <a:pPr algn="ctr" rtl="1"/>
            <a:endParaRPr lang="fa-IR" sz="1600" dirty="0">
              <a:solidFill>
                <a:srgbClr val="0070C0"/>
              </a:solidFill>
              <a:cs typeface="B Titr" panose="00000700000000000000" pitchFamily="2" charset="-78"/>
            </a:endParaRPr>
          </a:p>
          <a:p>
            <a:pPr algn="ctr" rtl="1"/>
            <a:r>
              <a:rPr lang="fa-IR" sz="1600" dirty="0">
                <a:solidFill>
                  <a:srgbClr val="0070C0"/>
                </a:solidFill>
                <a:cs typeface="B Titr" panose="00000700000000000000" pitchFamily="2" charset="-78"/>
              </a:rPr>
              <a:t>مدت زمان تاسیس:</a:t>
            </a:r>
          </a:p>
          <a:p>
            <a:pPr algn="ctr" rtl="1"/>
            <a:r>
              <a:rPr lang="fa-IR" sz="1600" dirty="0">
                <a:solidFill>
                  <a:srgbClr val="0070C0"/>
                </a:solidFill>
                <a:cs typeface="B Titr" panose="00000700000000000000" pitchFamily="2" charset="-78"/>
              </a:rPr>
              <a:t>حداقل 36 ماه</a:t>
            </a:r>
          </a:p>
          <a:p>
            <a:pPr algn="ctr" rtl="1"/>
            <a:r>
              <a:rPr lang="fa-IR" sz="1600" dirty="0">
                <a:solidFill>
                  <a:srgbClr val="0070C0"/>
                </a:solidFill>
                <a:cs typeface="B Titr" panose="00000700000000000000" pitchFamily="2" charset="-78"/>
              </a:rPr>
              <a:t>حداکثر 50 ماه</a:t>
            </a:r>
          </a:p>
          <a:p>
            <a:pPr algn="ctr" rtl="1"/>
            <a:r>
              <a:rPr lang="fa-IR" sz="1600" dirty="0">
                <a:solidFill>
                  <a:srgbClr val="0070C0"/>
                </a:solidFill>
                <a:cs typeface="B Titr" panose="00000700000000000000" pitchFamily="2" charset="-78"/>
              </a:rPr>
              <a:t>تهیه و تنظیم : بهمن 1393</a:t>
            </a:r>
          </a:p>
        </p:txBody>
      </p:sp>
      <p:cxnSp>
        <p:nvCxnSpPr>
          <p:cNvPr id="8" name="Straight Connector 7"/>
          <p:cNvCxnSpPr/>
          <p:nvPr/>
        </p:nvCxnSpPr>
        <p:spPr>
          <a:xfrm>
            <a:off x="9250104" y="3548811"/>
            <a:ext cx="29418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5955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5446" y="1233401"/>
            <a:ext cx="9658783" cy="2640723"/>
          </a:xfrm>
          <a:prstGeom prst="rect">
            <a:avLst/>
          </a:prstGeom>
        </p:spPr>
        <p:txBody>
          <a:bodyPr wrap="square">
            <a:spAutoFit/>
          </a:bodyPr>
          <a:lstStyle/>
          <a:p>
            <a:pPr algn="ctr" rtl="1">
              <a:lnSpc>
                <a:spcPct val="115000"/>
              </a:lnSpc>
              <a:spcAft>
                <a:spcPts val="0"/>
              </a:spcAft>
            </a:pPr>
            <a:r>
              <a:rPr lang="fa-IR" sz="2400" b="1" dirty="0">
                <a:latin typeface="Calibri" panose="020F0502020204030204" pitchFamily="34" charset="0"/>
                <a:ea typeface="Calibri" panose="020F0502020204030204" pitchFamily="34" charset="0"/>
                <a:cs typeface="B Mitra" panose="00000400000000000000" pitchFamily="2" charset="-78"/>
              </a:rPr>
              <a:t>لکه گذاری مستحدثات منطقه نمونه گردشگری عظیمیه قبل از تهیه طرح جامع</a:t>
            </a:r>
            <a:endParaRPr lang="en-US" sz="24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fa-IR" sz="2400" dirty="0">
                <a:latin typeface="Calibri" panose="020F0502020204030204" pitchFamily="34" charset="0"/>
                <a:ea typeface="Calibri" panose="020F0502020204030204" pitchFamily="34" charset="0"/>
                <a:cs typeface="Arial" panose="020B0604020202020204" pitchFamily="34" charset="0"/>
              </a:rPr>
              <a:t>1</a:t>
            </a:r>
            <a:r>
              <a:rPr lang="fa-IR" sz="2400" dirty="0">
                <a:latin typeface="Calibri" panose="020F0502020204030204" pitchFamily="34" charset="0"/>
                <a:ea typeface="Calibri" panose="020F0502020204030204" pitchFamily="34" charset="0"/>
                <a:cs typeface="Times New Roman" panose="02020603050405020304" pitchFamily="18" charset="0"/>
              </a:rPr>
              <a:t>–</a:t>
            </a:r>
            <a:r>
              <a:rPr lang="fa-IR" sz="2400" dirty="0">
                <a:latin typeface="Calibri" panose="020F0502020204030204" pitchFamily="34" charset="0"/>
                <a:ea typeface="Calibri" panose="020F0502020204030204" pitchFamily="34" charset="0"/>
                <a:cs typeface="B Mitra" panose="00000400000000000000" pitchFamily="2" charset="-78"/>
              </a:rPr>
              <a:t>  مرکز تفریحات و سرگرمی : مساحت لکه 15194 متر مربع و 2500 مترمربع سطح اشغال جهت احداث ابنیه پیش بینی شده . این مرکز علاوه بر پارکینگ اختصاصی دارای بهترین و پیشرفته ترین معماری و ارائه خدمات تفریحی و سرگرمی اوقات فراغت کودکان </a:t>
            </a:r>
            <a:r>
              <a:rPr lang="fa-IR" sz="2400" dirty="0">
                <a:latin typeface="Calibri" panose="020F0502020204030204" pitchFamily="34" charset="0"/>
                <a:ea typeface="Calibri" panose="020F0502020204030204" pitchFamily="34" charset="0"/>
                <a:cs typeface="Times New Roman" panose="02020603050405020304" pitchFamily="18" charset="0"/>
              </a:rPr>
              <a:t>–</a:t>
            </a:r>
            <a:r>
              <a:rPr lang="fa-IR" sz="2400" dirty="0">
                <a:latin typeface="Calibri" panose="020F0502020204030204" pitchFamily="34" charset="0"/>
                <a:ea typeface="Calibri" panose="020F0502020204030204" pitchFamily="34" charset="0"/>
                <a:cs typeface="B Mitra" panose="00000400000000000000" pitchFamily="2" charset="-78"/>
              </a:rPr>
              <a:t> نوجوانان و بزرگسالان است. از مهمترین بخشهای این مجموعه پارک برفی و سالن پاتیناژ خواهد بود همچنین پیش بینی تعداد افراد شاغل در این بخش 125نفر می باشد. </a:t>
            </a:r>
            <a:r>
              <a:rPr lang="fa-IR" sz="2400" b="1" u="sng" dirty="0">
                <a:latin typeface="Calibri" panose="020F0502020204030204" pitchFamily="34" charset="0"/>
                <a:ea typeface="Calibri" panose="020F0502020204030204" pitchFamily="34" charset="0"/>
                <a:cs typeface="B Mitra" panose="00000400000000000000" pitchFamily="2" charset="-78"/>
              </a:rPr>
              <a:t>125نفر</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2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08" y="3663472"/>
            <a:ext cx="4067175"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863" y="3663472"/>
            <a:ext cx="4171950" cy="25431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2990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5"/>
          <p:cNvSpPr>
            <a:spLocks noChangeArrowheads="1"/>
          </p:cNvSpPr>
          <p:nvPr/>
        </p:nvSpPr>
        <p:spPr bwMode="auto">
          <a:xfrm>
            <a:off x="3129395" y="6404357"/>
            <a:ext cx="58176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1" eaLnBrk="0" fontAlgn="base" latinLnBrk="0" hangingPunct="0">
              <a:lnSpc>
                <a:spcPct val="100000"/>
              </a:lnSpc>
              <a:spcBef>
                <a:spcPct val="0"/>
              </a:spcBef>
              <a:spcAft>
                <a:spcPct val="0"/>
              </a:spcAft>
              <a:buClrTx/>
              <a:buSzTx/>
              <a:buFontTx/>
              <a:buNone/>
              <a:tabLst/>
            </a:pPr>
            <a:r>
              <a:rPr kumimoji="0" lang="fa-IR"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6078 متر مربع فضای سبز  - محوطه و معابر و پارکینگ 6616 متر مربع</a:t>
            </a:r>
            <a:endParaRPr kumimoji="0" lang="fa-IR" altLang="en-US" sz="2800" b="1"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77391"/>
            <a:ext cx="779767" cy="365125"/>
          </a:xfrm>
        </p:spPr>
        <p:txBody>
          <a:bodyPr/>
          <a:lstStyle/>
          <a:p>
            <a:pPr algn="l"/>
            <a:fld id="{D57F1E4F-1CFF-5643-939E-217C01CDF565}" type="slidenum">
              <a:rPr lang="en-US" smtClean="0"/>
              <a:pPr algn="l"/>
              <a:t>10</a:t>
            </a:fld>
            <a:endParaRPr lang="en-US" dirty="0"/>
          </a:p>
        </p:txBody>
      </p:sp>
      <p:pic>
        <p:nvPicPr>
          <p:cNvPr id="9" name="Picture 8" descr="header.TIF"/>
          <p:cNvPicPr/>
          <p:nvPr/>
        </p:nvPicPr>
        <p:blipFill>
          <a:blip r:embed="rId4">
            <a:extLst>
              <a:ext uri="{28A0092B-C50C-407E-A947-70E740481C1C}">
                <a14:useLocalDpi xmlns:a14="http://schemas.microsoft.com/office/drawing/2010/main" val="0"/>
              </a:ext>
            </a:extLst>
          </a:blip>
          <a:stretch>
            <a:fillRect/>
          </a:stretch>
        </p:blipFill>
        <p:spPr>
          <a:xfrm>
            <a:off x="3129395" y="0"/>
            <a:ext cx="7044055" cy="1223010"/>
          </a:xfrm>
          <a:prstGeom prst="rect">
            <a:avLst/>
          </a:prstGeom>
        </p:spPr>
      </p:pic>
    </p:spTree>
    <p:extLst>
      <p:ext uri="{BB962C8B-B14F-4D97-AF65-F5344CB8AC3E}">
        <p14:creationId xmlns:p14="http://schemas.microsoft.com/office/powerpoint/2010/main" val="1465046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059" y="0"/>
            <a:ext cx="11836941" cy="6581822"/>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41079686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67347"/>
            <a:ext cx="5759492" cy="3695698"/>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76871"/>
            <a:ext cx="5181600" cy="36861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870364" y="222545"/>
            <a:ext cx="1032163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2- مجموعه پذیرایی : مساحت لکه 22971 متر مربع و  2000 متر مربع سطح اشغال جهت احداث ابنیه پیش بینی شده</a:t>
            </a: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a:t>
            </a: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این رستوران یکی از بخش های خدماتی منطقه می باشد که چندین مورد غذاها،نوشیدنی ها و دسرهای ایرانی و محلی و بین المللی روز دنیا سرو  می شود. در این قسمت حداقل 60 نفر اشتغال خواهند داشت.</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60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3067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3110246" y="5795501"/>
            <a:ext cx="59715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2000 متر مربع فضای سبز -   محوطه و معابر و پارکینگ 11783متر مربع</a:t>
            </a:r>
            <a:endParaRPr kumimoji="0" lang="fa-IR" altLang="en-US" sz="28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86538"/>
            <a:ext cx="779767" cy="365125"/>
          </a:xfrm>
        </p:spPr>
        <p:txBody>
          <a:bodyPr/>
          <a:lstStyle/>
          <a:p>
            <a:pPr algn="l"/>
            <a:fld id="{D57F1E4F-1CFF-5643-939E-217C01CDF565}" type="slidenum">
              <a:rPr lang="en-US" smtClean="0"/>
              <a:pPr algn="l"/>
              <a:t>12</a:t>
            </a:fld>
            <a:endParaRPr lang="en-US" dirty="0"/>
          </a:p>
        </p:txBody>
      </p:sp>
    </p:spTree>
    <p:extLst>
      <p:ext uri="{BB962C8B-B14F-4D97-AF65-F5344CB8AC3E}">
        <p14:creationId xmlns:p14="http://schemas.microsoft.com/office/powerpoint/2010/main" val="1036609086"/>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19" y="0"/>
            <a:ext cx="11870381" cy="6600416"/>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14436862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988288" y="301670"/>
            <a:ext cx="1012928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3-  – مجموعه همایش و نمایشگاهی : مساحت لکه 35715 متر مربع و 2000  متر مربع سطح اشغال جهت احداث ابنیه پیش بینی شده .  این مجموعه علاوه بر پارکینگ اختصاصی دارای محلهای برپائی نمایشگاههای مختلف سر پوشیده و سرباز است و پیش بینی شاغلین حداقل 23 نفر می باشد.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23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pic>
        <p:nvPicPr>
          <p:cNvPr id="3073"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987" y="2434856"/>
            <a:ext cx="4772025" cy="3209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949256" y="6008253"/>
            <a:ext cx="61446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14286 متر مربع فضای سبز -   محوطه و معابر و پارکینگ 19429 متر مربع</a:t>
            </a:r>
            <a:endParaRPr kumimoji="0" lang="fa-IR" altLang="en-US" sz="28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829346"/>
            <a:ext cx="779767" cy="365125"/>
          </a:xfrm>
        </p:spPr>
        <p:txBody>
          <a:bodyPr/>
          <a:lstStyle/>
          <a:p>
            <a:pPr algn="l"/>
            <a:fld id="{D57F1E4F-1CFF-5643-939E-217C01CDF565}" type="slidenum">
              <a:rPr lang="en-US" smtClean="0"/>
              <a:pPr algn="l"/>
              <a:t>14</a:t>
            </a:fld>
            <a:endParaRPr lang="en-US" dirty="0"/>
          </a:p>
        </p:txBody>
      </p:sp>
    </p:spTree>
    <p:extLst>
      <p:ext uri="{BB962C8B-B14F-4D97-AF65-F5344CB8AC3E}">
        <p14:creationId xmlns:p14="http://schemas.microsoft.com/office/powerpoint/2010/main" val="1156348509"/>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06" y="39375"/>
            <a:ext cx="11851694" cy="6590025"/>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36973799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135" y="2443617"/>
            <a:ext cx="5384718" cy="3138033"/>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7972" y="2426299"/>
            <a:ext cx="5297668" cy="31380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16588" y="244632"/>
            <a:ext cx="1050905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lang="fa-IR" altLang="en-US" sz="2400" dirty="0">
                <a:latin typeface="Calibri" panose="020F0502020204030204" pitchFamily="34" charset="0"/>
                <a:ea typeface="Calibri" panose="020F0502020204030204" pitchFamily="34" charset="0"/>
                <a:cs typeface="B Nazanin" panose="00000400000000000000" pitchFamily="2" charset="-78"/>
              </a:rPr>
              <a:t>4</a:t>
            </a: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مسجد جامع و فرهنگسرا :  مساحت لکه 7698 متر مربع و سطح اشغال 500 متر مربع  لحاظ شده . این مجموعه شامل پارکینگ اختصاصی – ساختمان اداری – آمفی تئاتر – بخشها و موزه میراث فرهنگی  و مسجد جامع منطقه نمونه می باشد که برآورد حداقل افراد شاغل در این مجموعه 18نفر است.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18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29051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3503568" y="5860421"/>
            <a:ext cx="60997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3079 متر مربع فضای سبز -   محوطه و معابر و پارکینگ 4119 متر مربع</a:t>
            </a:r>
            <a:endParaRPr kumimoji="0" lang="fa-IR" altLang="en-US" sz="20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846899"/>
            <a:ext cx="779767" cy="365125"/>
          </a:xfrm>
        </p:spPr>
        <p:txBody>
          <a:bodyPr/>
          <a:lstStyle/>
          <a:p>
            <a:pPr algn="l"/>
            <a:fld id="{D57F1E4F-1CFF-5643-939E-217C01CDF565}" type="slidenum">
              <a:rPr lang="en-US" smtClean="0"/>
              <a:pPr algn="l"/>
              <a:t>16</a:t>
            </a:fld>
            <a:endParaRPr lang="en-US" dirty="0"/>
          </a:p>
        </p:txBody>
      </p:sp>
    </p:spTree>
    <p:extLst>
      <p:ext uri="{BB962C8B-B14F-4D97-AF65-F5344CB8AC3E}">
        <p14:creationId xmlns:p14="http://schemas.microsoft.com/office/powerpoint/2010/main" val="4229988530"/>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18" y="39376"/>
            <a:ext cx="11870381" cy="6600416"/>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9347038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402773" y="110319"/>
            <a:ext cx="1059179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5– کاروانسرای هفت سین : مساحت این لکه 12991متر مربع و سطح اشغال آن جهت احداث ابنیه 2000 متر مربع پیش بینی شده . که دارای متعلقات و مستحدثات هر کاروانسرا  پیش بینی شده که در فضای باز کاروانسرا به تعداد 7 سکوی نمادین با معماری ایرانیست که هر یک از این سکوها نشانه یکی از سینهای هفت سین ایرانی می باشد ، این کاروانمسرا هفت سین دائمی کشور محسوب می شود . در فضاهای کاروانسرا نیز به تعداد حداقل 31 محل جهت 31 استان کشور برای مرکز تهیه ، تولید ، توزیع صنایع دستی و سوغات کشور پیش بینی شده است. تعداد افراد شاغل در این مجموعه حداقل 85 نفر در نظر گرفته شده.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85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pic>
        <p:nvPicPr>
          <p:cNvPr id="5121"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1832" y="2432994"/>
            <a:ext cx="5641237" cy="38973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582029" y="6330363"/>
            <a:ext cx="70487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5196 متر مربع فضای سبز -   محوطه و معابر و پارکینگ 5795 متر مربع</a:t>
            </a:r>
            <a:endParaRPr kumimoji="0" lang="fa-IR" altLang="en-US" sz="32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87782"/>
            <a:ext cx="779767" cy="365125"/>
          </a:xfrm>
        </p:spPr>
        <p:txBody>
          <a:bodyPr/>
          <a:lstStyle/>
          <a:p>
            <a:pPr algn="l"/>
            <a:fld id="{D57F1E4F-1CFF-5643-939E-217C01CDF565}" type="slidenum">
              <a:rPr lang="en-US" smtClean="0"/>
              <a:pPr algn="l"/>
              <a:t>18</a:t>
            </a:fld>
            <a:endParaRPr lang="en-US" dirty="0"/>
          </a:p>
        </p:txBody>
      </p:sp>
    </p:spTree>
    <p:extLst>
      <p:ext uri="{BB962C8B-B14F-4D97-AF65-F5344CB8AC3E}">
        <p14:creationId xmlns:p14="http://schemas.microsoft.com/office/powerpoint/2010/main" val="2168348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68" y="39376"/>
            <a:ext cx="11795632" cy="6558852"/>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1776025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655" y="1"/>
            <a:ext cx="6442363" cy="6858000"/>
          </a:xfrm>
          <a:prstGeom prst="rect">
            <a:avLst/>
          </a:prstGeom>
        </p:spPr>
      </p:pic>
      <p:sp>
        <p:nvSpPr>
          <p:cNvPr id="2" name="Slide Number Placeholder 1"/>
          <p:cNvSpPr>
            <a:spLocks noGrp="1"/>
          </p:cNvSpPr>
          <p:nvPr>
            <p:ph type="sldNum" sz="quarter" idx="12"/>
          </p:nvPr>
        </p:nvSpPr>
        <p:spPr>
          <a:xfrm>
            <a:off x="0" y="4539931"/>
            <a:ext cx="779767" cy="365125"/>
          </a:xfrm>
        </p:spPr>
        <p:txBody>
          <a:bodyPr/>
          <a:lstStyle/>
          <a:p>
            <a:pPr algn="l"/>
            <a:fld id="{D57F1E4F-1CFF-5643-939E-217C01CDF565}" type="slidenum">
              <a:rPr lang="en-US" smtClean="0"/>
              <a:pPr algn="l"/>
              <a:t>2</a:t>
            </a:fld>
            <a:endParaRPr lang="en-US" dirty="0"/>
          </a:p>
        </p:txBody>
      </p:sp>
    </p:spTree>
    <p:extLst>
      <p:ext uri="{BB962C8B-B14F-4D97-AF65-F5344CB8AC3E}">
        <p14:creationId xmlns:p14="http://schemas.microsoft.com/office/powerpoint/2010/main" val="2391309498"/>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15" y="2478663"/>
            <a:ext cx="5267325" cy="2733675"/>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68" y="2478664"/>
            <a:ext cx="5276850" cy="2733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733107" y="299373"/>
            <a:ext cx="1008423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6- هتل: برای مساحت این لکه 33176 متر مربع و 2500 متر مربع سطح اشغال جهت احداث ابنیه پیش بینی شده است. </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هتل شامل یکصد باب سوئیت و اتاق دو تخته با امکانات هتل 5 ستاره می باشد و تعداد افراد شاغل در این مجموعه حداقل 90 نفر در نظر گرفته شده است.</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90نفر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2876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3044466" y="5650468"/>
            <a:ext cx="61446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13270 متر مربع فضای سبز -   محوطه و معابر و پارکینگ 17406 متر مربع</a:t>
            </a:r>
            <a:endParaRPr kumimoji="0" lang="fa-IR" altLang="en-US" sz="28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87782"/>
            <a:ext cx="779767" cy="365125"/>
          </a:xfrm>
        </p:spPr>
        <p:txBody>
          <a:bodyPr/>
          <a:lstStyle/>
          <a:p>
            <a:pPr algn="l"/>
            <a:fld id="{D57F1E4F-1CFF-5643-939E-217C01CDF565}" type="slidenum">
              <a:rPr lang="en-US" smtClean="0"/>
              <a:pPr algn="l"/>
              <a:t>20</a:t>
            </a:fld>
            <a:endParaRPr lang="en-US" dirty="0"/>
          </a:p>
        </p:txBody>
      </p:sp>
    </p:spTree>
    <p:extLst>
      <p:ext uri="{BB962C8B-B14F-4D97-AF65-F5344CB8AC3E}">
        <p14:creationId xmlns:p14="http://schemas.microsoft.com/office/powerpoint/2010/main" val="42045819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30" y="39375"/>
            <a:ext cx="11889069" cy="6610807"/>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8203115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2732160"/>
            <a:ext cx="5534025" cy="3138704"/>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382" y="2732160"/>
            <a:ext cx="5524500" cy="31387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797627" y="388767"/>
            <a:ext cx="1007225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7– ورزشی: مساحت این لکه 23769 متر مربع و1200 متر مربع سطح اشغال جهت احداث ابنیه پیش بینی شده .</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این مجموعه شامل تاسیسات رو باز و سر پوشیده، ورزشی، استخرهای آب درمانی و  زمینهای مختلف ورزشی با ملزومات و ادوات مورد نیاز می باشد که حداقل تعداد شاغلین در این مجموعه 30 نفر می باشد.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30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2714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3083797" y="6052644"/>
            <a:ext cx="60244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9508 متر مربع فضای سبز -   محوطه و معابر و پارکینگ 13061 متر مربع</a:t>
            </a:r>
            <a:endParaRPr kumimoji="0" lang="fa-IR" altLang="en-US" sz="28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87782"/>
            <a:ext cx="779767" cy="365125"/>
          </a:xfrm>
        </p:spPr>
        <p:txBody>
          <a:bodyPr/>
          <a:lstStyle/>
          <a:p>
            <a:pPr algn="l"/>
            <a:fld id="{D57F1E4F-1CFF-5643-939E-217C01CDF565}" type="slidenum">
              <a:rPr lang="en-US" smtClean="0"/>
              <a:pPr algn="l"/>
              <a:t>22</a:t>
            </a:fld>
            <a:endParaRPr lang="en-US" dirty="0"/>
          </a:p>
        </p:txBody>
      </p:sp>
    </p:spTree>
    <p:extLst>
      <p:ext uri="{BB962C8B-B14F-4D97-AF65-F5344CB8AC3E}">
        <p14:creationId xmlns:p14="http://schemas.microsoft.com/office/powerpoint/2010/main" val="2833177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680" y="39375"/>
            <a:ext cx="11814319" cy="6569243"/>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4191920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08018" y="459071"/>
            <a:ext cx="1022803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B Nazanin" panose="00000400000000000000" pitchFamily="2" charset="-78"/>
              </a:rPr>
              <a:t>8- </a:t>
            </a: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مرکز آموزش :  مساحت این لکه 4591  متر مربع و 1000 متر مربع سطح اشغال جهت احداث ابنیه پیش بینی شده</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در این بخش از منطقه نمونه مجموعه ای جهت فضاهای آموزشی پیش بینی شده است و برندهای آموزشی مطرح داخلی و خارجی در این مجموعه ارائه خدمات نمایند که بدیهی است امکانات رفاهی نیز در مجموعه آموزشی لحاظ شده و به اجراء در می آید و میزان اشتغال در این مجموعه در حدود 90 نفر است.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90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pic>
        <p:nvPicPr>
          <p:cNvPr id="8193"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856" y="2607876"/>
            <a:ext cx="5847301" cy="35227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430989" y="6342956"/>
            <a:ext cx="59041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1836 متر مربع فضای سبز -   محوطه و معابر و پارکینگ 1744 متر مربع</a:t>
            </a:r>
            <a:endParaRPr kumimoji="0" lang="fa-IR" altLang="en-US" sz="28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87782"/>
            <a:ext cx="779767" cy="365125"/>
          </a:xfrm>
        </p:spPr>
        <p:txBody>
          <a:bodyPr/>
          <a:lstStyle/>
          <a:p>
            <a:pPr algn="l"/>
            <a:fld id="{D57F1E4F-1CFF-5643-939E-217C01CDF565}" type="slidenum">
              <a:rPr lang="en-US" smtClean="0"/>
              <a:pPr algn="l"/>
              <a:t>24</a:t>
            </a:fld>
            <a:endParaRPr lang="en-US" dirty="0"/>
          </a:p>
        </p:txBody>
      </p:sp>
    </p:spTree>
    <p:extLst>
      <p:ext uri="{BB962C8B-B14F-4D97-AF65-F5344CB8AC3E}">
        <p14:creationId xmlns:p14="http://schemas.microsoft.com/office/powerpoint/2010/main" val="2288536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742" y="39376"/>
            <a:ext cx="11758257" cy="6538070"/>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2575200170"/>
      </p:ext>
    </p:extLst>
  </p:cSld>
  <p:clrMapOvr>
    <a:masterClrMapping/>
  </p:clrMapOvr>
  <p:transition spd="slow">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18408" y="238468"/>
            <a:ext cx="98165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B Nazanin" panose="00000400000000000000" pitchFamily="2" charset="-78"/>
              </a:rPr>
              <a:t>9 -  </a:t>
            </a: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کلبه های ییلاقی : مساحت این لکه 62468 متر مربع و 5000 متر مربع سطح اشغال جهت احداث ابنیه پیش بینی شده . این کلبه ها در این مجموعه از سازه های سبکی تشکیل می شوند که به سبک خانه های روستایی انواع روستا ها در ایران شکل می گیرند و با امکاناتی که در آنها بوجود خواهد آمد علاقه مندان قادر خواهند بود   در این   کلبه ها اقامت شبانه داشته باشند. در این مجموعه حداقل 35 نفر شاغل خواهند شد.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35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pic>
        <p:nvPicPr>
          <p:cNvPr id="9217"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182" y="2766430"/>
            <a:ext cx="4886325" cy="33718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327220" y="6138280"/>
            <a:ext cx="6154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34987 متر مربع فضای سبز -   محوطه و معابر و پارکینگ 31481 متر مربع</a:t>
            </a:r>
            <a:endParaRPr kumimoji="0" lang="fa-IR" altLang="en-US" sz="28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77391"/>
            <a:ext cx="779767" cy="365125"/>
          </a:xfrm>
        </p:spPr>
        <p:txBody>
          <a:bodyPr/>
          <a:lstStyle/>
          <a:p>
            <a:pPr algn="l"/>
            <a:fld id="{D57F1E4F-1CFF-5643-939E-217C01CDF565}" type="slidenum">
              <a:rPr lang="en-US" smtClean="0"/>
              <a:pPr algn="l"/>
              <a:t>26</a:t>
            </a:fld>
            <a:endParaRPr lang="en-US" dirty="0"/>
          </a:p>
        </p:txBody>
      </p:sp>
    </p:spTree>
    <p:extLst>
      <p:ext uri="{BB962C8B-B14F-4D97-AF65-F5344CB8AC3E}">
        <p14:creationId xmlns:p14="http://schemas.microsoft.com/office/powerpoint/2010/main" val="19018131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18" y="39376"/>
            <a:ext cx="11870381" cy="6600416"/>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30279857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074" y="2639292"/>
            <a:ext cx="5581650" cy="3334877"/>
          </a:xfrm>
          <a:prstGeom prst="rect">
            <a:avLst/>
          </a:prstGeom>
          <a:noFill/>
          <a:extLst>
            <a:ext uri="{909E8E84-426E-40DD-AFC4-6F175D3DCCD1}">
              <a14:hiddenFill xmlns:a14="http://schemas.microsoft.com/office/drawing/2010/main">
                <a:solidFill>
                  <a:srgbClr val="FFFFFF"/>
                </a:solidFill>
              </a14:hiddenFill>
            </a:ext>
          </a:extLst>
        </p:spPr>
      </p:pic>
      <p:pic>
        <p:nvPicPr>
          <p:cNvPr id="102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2639292"/>
            <a:ext cx="5581650" cy="33348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610591" y="154262"/>
            <a:ext cx="1058140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10-ایستگاه اول تله کابین : مساحت این لکه  7258 متر مربع و 150 متر مربع سطح اشغال جهت احداث ابنیه پیش بینی شده . همچنین 1500 متر مربع از مساحت این لکه جهت تعبیه دکل های مابین ایستگاه اول و دوم پیش بینی گردیده که ارتفاعی در حدود 700 متر را طی خواهد نمود .  لکه ایستگاه دوم یا پاییانی نیز در قله ارتفاعات و به میزان 1200 متر مربع با 300 متر مربع سطح اشغال مفروض است  . تله کابین منطقه دارای ملزومات و مستحدثات استاندارد و بین المللی و امکانات لازم رفاهی خواهد بود و پیش بینی تعداد افراد شاغل در این فضا 15 نفر ملحوظ است.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15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3114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3139101" y="6357847"/>
            <a:ext cx="59137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2903 متر مربع فضای سبز -   محوطه و معابر و پارکینگ 4205 متر مربع</a:t>
            </a:r>
            <a:endParaRPr kumimoji="0" lang="fa-IR" altLang="en-US" sz="28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67000"/>
            <a:ext cx="779767" cy="365125"/>
          </a:xfrm>
        </p:spPr>
        <p:txBody>
          <a:bodyPr/>
          <a:lstStyle/>
          <a:p>
            <a:pPr algn="l"/>
            <a:fld id="{D57F1E4F-1CFF-5643-939E-217C01CDF565}" type="slidenum">
              <a:rPr lang="en-US" smtClean="0"/>
              <a:pPr algn="l"/>
              <a:t>28</a:t>
            </a:fld>
            <a:endParaRPr lang="en-US" dirty="0"/>
          </a:p>
        </p:txBody>
      </p:sp>
    </p:spTree>
    <p:extLst>
      <p:ext uri="{BB962C8B-B14F-4D97-AF65-F5344CB8AC3E}">
        <p14:creationId xmlns:p14="http://schemas.microsoft.com/office/powerpoint/2010/main" val="33190170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44" y="39376"/>
            <a:ext cx="11907756" cy="6621198"/>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9681475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109" y="0"/>
            <a:ext cx="6826827" cy="6858000"/>
          </a:xfrm>
          <a:prstGeom prst="rect">
            <a:avLst/>
          </a:prstGeom>
        </p:spPr>
      </p:pic>
      <p:sp>
        <p:nvSpPr>
          <p:cNvPr id="2" name="Slide Number Placeholder 1"/>
          <p:cNvSpPr>
            <a:spLocks noGrp="1"/>
          </p:cNvSpPr>
          <p:nvPr>
            <p:ph type="sldNum" sz="quarter" idx="12"/>
          </p:nvPr>
        </p:nvSpPr>
        <p:spPr>
          <a:xfrm>
            <a:off x="0" y="787782"/>
            <a:ext cx="779767" cy="365125"/>
          </a:xfrm>
        </p:spPr>
        <p:txBody>
          <a:bodyPr/>
          <a:lstStyle/>
          <a:p>
            <a:pPr algn="l"/>
            <a:fld id="{D57F1E4F-1CFF-5643-939E-217C01CDF565}" type="slidenum">
              <a:rPr lang="en-US" smtClean="0"/>
              <a:pPr algn="l"/>
              <a:t>3</a:t>
            </a:fld>
            <a:endParaRPr lang="en-US" dirty="0"/>
          </a:p>
        </p:txBody>
      </p:sp>
    </p:spTree>
    <p:extLst>
      <p:ext uri="{BB962C8B-B14F-4D97-AF65-F5344CB8AC3E}">
        <p14:creationId xmlns:p14="http://schemas.microsoft.com/office/powerpoint/2010/main" val="626938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27" y="2753591"/>
            <a:ext cx="4772025" cy="3399559"/>
          </a:xfrm>
          <a:prstGeom prst="rect">
            <a:avLst/>
          </a:prstGeom>
          <a:noFill/>
          <a:extLst>
            <a:ext uri="{909E8E84-426E-40DD-AFC4-6F175D3DCCD1}">
              <a14:hiddenFill xmlns:a14="http://schemas.microsoft.com/office/drawing/2010/main">
                <a:solidFill>
                  <a:srgbClr val="FFFFFF"/>
                </a:solidFill>
              </a14:hiddenFill>
            </a:ext>
          </a:extLst>
        </p:spPr>
      </p:pic>
      <p:pic>
        <p:nvPicPr>
          <p:cNvPr id="11265"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7879" y="2753591"/>
            <a:ext cx="4772025" cy="35329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02370" y="460297"/>
            <a:ext cx="1057101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11– تاسیسات منطقه نمونه : مساحت لکه 3274 متر مربع و1000 متر مربع سطح اشغال جهت احداث ابنیه پیش بینی شده  . این بخش از منطقه شامل مستحدثات مرکزی آب – برق – گاز – تلفن – ایستگاه آتش نشانی – پمپ بنزین و اورژانس می باشد که به تعداد 47 نفر می توانند در این بخش مشغول بکار شوند.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47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3190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3389097" y="6427112"/>
            <a:ext cx="59666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1310 متر مربع فضای سبز -   محوطه و معابر و پارکینگ  1864 متر مربع</a:t>
            </a:r>
            <a:endParaRPr kumimoji="0" lang="fa-IR" altLang="en-US" sz="20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77391"/>
            <a:ext cx="779767" cy="365125"/>
          </a:xfrm>
        </p:spPr>
        <p:txBody>
          <a:bodyPr/>
          <a:lstStyle/>
          <a:p>
            <a:pPr algn="l"/>
            <a:fld id="{D57F1E4F-1CFF-5643-939E-217C01CDF565}" type="slidenum">
              <a:rPr lang="en-US" smtClean="0"/>
              <a:pPr algn="l"/>
              <a:t>30</a:t>
            </a:fld>
            <a:endParaRPr lang="en-US" dirty="0"/>
          </a:p>
        </p:txBody>
      </p:sp>
    </p:spTree>
    <p:extLst>
      <p:ext uri="{BB962C8B-B14F-4D97-AF65-F5344CB8AC3E}">
        <p14:creationId xmlns:p14="http://schemas.microsoft.com/office/powerpoint/2010/main" val="3150924297"/>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06" y="39375"/>
            <a:ext cx="11851694" cy="6590025"/>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10361636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629864" y="397363"/>
            <a:ext cx="101361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12 -  مرکز مدیریت منطقه : مساحت این لکه 1019 متر مربع و 150 متر مربع سطح اشغال آن میباشد  . </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پیش بینی می شود حداقل 25 نفر در این مرکز اشتغال داشته باشند .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25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pic>
        <p:nvPicPr>
          <p:cNvPr id="12289" name="Picture 1" descr="اداری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523" y="2057400"/>
            <a:ext cx="5943600" cy="4152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232876" y="6342754"/>
            <a:ext cx="57262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408 متر مربع فضای سبز -   محوطه و معابر و پارکینگ  461 متر مربع</a:t>
            </a:r>
            <a:endParaRPr kumimoji="0" lang="fa-IR" altLang="en-US" sz="20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35827"/>
            <a:ext cx="779767" cy="365125"/>
          </a:xfrm>
        </p:spPr>
        <p:txBody>
          <a:bodyPr/>
          <a:lstStyle/>
          <a:p>
            <a:pPr algn="l"/>
            <a:fld id="{D57F1E4F-1CFF-5643-939E-217C01CDF565}" type="slidenum">
              <a:rPr lang="en-US" smtClean="0"/>
              <a:pPr algn="l"/>
              <a:t>32</a:t>
            </a:fld>
            <a:endParaRPr lang="en-US" dirty="0"/>
          </a:p>
        </p:txBody>
      </p:sp>
    </p:spTree>
    <p:extLst>
      <p:ext uri="{BB962C8B-B14F-4D97-AF65-F5344CB8AC3E}">
        <p14:creationId xmlns:p14="http://schemas.microsoft.com/office/powerpoint/2010/main" val="32252539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08" y="39375"/>
            <a:ext cx="11745191" cy="6530805"/>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2497178628"/>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84252" y="329346"/>
            <a:ext cx="1051981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13 – دریاچه مصنوعی : مساحت این لکه 7532 متر مربع که محل آبگیری آن به مقدار  4319 متر مربع و 200 متر مربع مساحت ابنیه و  3013 متر مربع فضای سبز و معابر میباشد  و تعداد نفرات شاغل نیز 11 نفر خواهند بود.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11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pic>
        <p:nvPicPr>
          <p:cNvPr id="13313"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927" y="1899006"/>
            <a:ext cx="6722918" cy="468323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0" y="749051"/>
            <a:ext cx="779767" cy="365125"/>
          </a:xfrm>
        </p:spPr>
        <p:txBody>
          <a:bodyPr/>
          <a:lstStyle/>
          <a:p>
            <a:pPr algn="l"/>
            <a:fld id="{D57F1E4F-1CFF-5643-939E-217C01CDF565}" type="slidenum">
              <a:rPr lang="en-US" smtClean="0"/>
              <a:pPr algn="l"/>
              <a:t>34</a:t>
            </a:fld>
            <a:endParaRPr lang="en-US" dirty="0"/>
          </a:p>
        </p:txBody>
      </p:sp>
    </p:spTree>
    <p:extLst>
      <p:ext uri="{BB962C8B-B14F-4D97-AF65-F5344CB8AC3E}">
        <p14:creationId xmlns:p14="http://schemas.microsoft.com/office/powerpoint/2010/main" val="24454221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742" y="39376"/>
            <a:ext cx="11758257" cy="6538070"/>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14824206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03" y="2952313"/>
            <a:ext cx="5562600" cy="3120650"/>
          </a:xfrm>
          <a:prstGeom prst="rect">
            <a:avLst/>
          </a:prstGeom>
          <a:noFill/>
          <a:extLst>
            <a:ext uri="{909E8E84-426E-40DD-AFC4-6F175D3DCCD1}">
              <a14:hiddenFill xmlns:a14="http://schemas.microsoft.com/office/drawing/2010/main">
                <a:solidFill>
                  <a:srgbClr val="FFFFFF"/>
                </a:solidFill>
              </a14:hiddenFill>
            </a:ext>
          </a:extLst>
        </p:spPr>
      </p:pic>
      <p:pic>
        <p:nvPicPr>
          <p:cNvPr id="14337"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414" y="2899064"/>
            <a:ext cx="5553075" cy="31969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714499" y="319756"/>
            <a:ext cx="101985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14– گلخانه و اکواریوم : مساحت این لکه 8187 متر مربع و سطح اشغال جهت احداث ابنیه 100 متر مربع پیش بینی شده</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در این مجموعه  آکواریوم و استخر پرورش و نگهداری ماهیان و آبزیان و گیاهان آبی پیش بینی شده و همچنین محوطه ای روباز و سرپوشیده به عنوان محل تولید ، پرورش ، نمایش و عرضه انواع گل و گیاه ملحوظ می شود و حداقل شاغلین در این مجموعه 30 نفر پیش بینی می شود.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30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3048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3107842" y="6420233"/>
            <a:ext cx="59763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3275 متر مربع فضای سبز -   محوطه و معابر و پارکینگ  4812 متر مربع</a:t>
            </a:r>
            <a:endParaRPr kumimoji="0" lang="fa-IR" altLang="en-US" sz="20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87782"/>
            <a:ext cx="779767" cy="365125"/>
          </a:xfrm>
        </p:spPr>
        <p:txBody>
          <a:bodyPr/>
          <a:lstStyle/>
          <a:p>
            <a:pPr algn="l"/>
            <a:fld id="{D57F1E4F-1CFF-5643-939E-217C01CDF565}" type="slidenum">
              <a:rPr lang="en-US" smtClean="0"/>
              <a:pPr algn="l"/>
              <a:t>36</a:t>
            </a:fld>
            <a:endParaRPr lang="en-US" dirty="0"/>
          </a:p>
        </p:txBody>
      </p:sp>
    </p:spTree>
    <p:extLst>
      <p:ext uri="{BB962C8B-B14F-4D97-AF65-F5344CB8AC3E}">
        <p14:creationId xmlns:p14="http://schemas.microsoft.com/office/powerpoint/2010/main" val="4143210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72" y="39375"/>
            <a:ext cx="11817927" cy="6571249"/>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97784180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786270" y="272006"/>
            <a:ext cx="1017013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B Nazanin" panose="00000400000000000000" pitchFamily="2" charset="-78"/>
              </a:rPr>
              <a:t>15 –</a:t>
            </a: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پارکینگ عمومی : مساحت</a:t>
            </a:r>
            <a:r>
              <a:rPr kumimoji="0" lang="fa-IR"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B Nazanin" panose="00000400000000000000" pitchFamily="2" charset="-78"/>
              </a:rPr>
              <a:t> این لکه 7781 متر مربع و 50 متر مربع سطح اشغال جهت احداث ابنیه پیش بینی شده . </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B Nazanin" panose="00000400000000000000" pitchFamily="2" charset="-78"/>
              </a:rPr>
              <a:t>همچنین به مقدار 3112 متر مربع فضای سبز و معابرو 4812 متر مربع پارکینگ منطقه مورد لحاظ است . </a:t>
            </a: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در این پارکینگ علاوه بر نگهداری خودروها به صورت ساعتی یا شبانه روزی خدماتی چون کارواش ، سرویس اتومبیل ، تیونینگ نیز پیش بینی شده و افرادی که در این مجموعه شاغل می شوند 19 نفر پیش بینی می شود.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19نفر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pic>
        <p:nvPicPr>
          <p:cNvPr id="15361" name="Picture 2" descr="پارکینگ منطق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207" y="2275609"/>
            <a:ext cx="5929585" cy="45823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5810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Slide Number Placeholder 1"/>
          <p:cNvSpPr>
            <a:spLocks noGrp="1"/>
          </p:cNvSpPr>
          <p:nvPr>
            <p:ph type="sldNum" sz="quarter" idx="12"/>
          </p:nvPr>
        </p:nvSpPr>
        <p:spPr>
          <a:xfrm>
            <a:off x="0" y="756609"/>
            <a:ext cx="779767" cy="365125"/>
          </a:xfrm>
        </p:spPr>
        <p:txBody>
          <a:bodyPr/>
          <a:lstStyle/>
          <a:p>
            <a:pPr algn="l"/>
            <a:fld id="{D57F1E4F-1CFF-5643-939E-217C01CDF565}" type="slidenum">
              <a:rPr lang="en-US" smtClean="0"/>
              <a:pPr algn="l"/>
              <a:t>38</a:t>
            </a:fld>
            <a:endParaRPr lang="en-US" dirty="0"/>
          </a:p>
        </p:txBody>
      </p:sp>
    </p:spTree>
    <p:extLst>
      <p:ext uri="{BB962C8B-B14F-4D97-AF65-F5344CB8AC3E}">
        <p14:creationId xmlns:p14="http://schemas.microsoft.com/office/powerpoint/2010/main" val="36904729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30" y="39375"/>
            <a:ext cx="11889069" cy="6610807"/>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2686597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276" y="0"/>
            <a:ext cx="9513847" cy="6774873"/>
          </a:xfrm>
          <a:prstGeom prst="rect">
            <a:avLst/>
          </a:prstGeom>
        </p:spPr>
      </p:pic>
      <p:sp>
        <p:nvSpPr>
          <p:cNvPr id="2" name="Slide Number Placeholder 1"/>
          <p:cNvSpPr>
            <a:spLocks noGrp="1"/>
          </p:cNvSpPr>
          <p:nvPr>
            <p:ph type="sldNum" sz="quarter" idx="12"/>
          </p:nvPr>
        </p:nvSpPr>
        <p:spPr>
          <a:xfrm>
            <a:off x="0" y="777391"/>
            <a:ext cx="779767" cy="365125"/>
          </a:xfrm>
        </p:spPr>
        <p:txBody>
          <a:bodyPr/>
          <a:lstStyle/>
          <a:p>
            <a:pPr algn="l"/>
            <a:fld id="{D57F1E4F-1CFF-5643-939E-217C01CDF565}" type="slidenum">
              <a:rPr lang="en-US" smtClean="0"/>
              <a:pPr algn="l"/>
              <a:t>4</a:t>
            </a:fld>
            <a:endParaRPr lang="en-US" dirty="0"/>
          </a:p>
        </p:txBody>
      </p:sp>
    </p:spTree>
    <p:extLst>
      <p:ext uri="{BB962C8B-B14F-4D97-AF65-F5344CB8AC3E}">
        <p14:creationId xmlns:p14="http://schemas.microsoft.com/office/powerpoint/2010/main" val="293292813"/>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275" y="2368956"/>
            <a:ext cx="5045826" cy="3075880"/>
          </a:xfrm>
          <a:prstGeom prst="rect">
            <a:avLst/>
          </a:prstGeom>
          <a:noFill/>
          <a:extLst>
            <a:ext uri="{909E8E84-426E-40DD-AFC4-6F175D3DCCD1}">
              <a14:hiddenFill xmlns:a14="http://schemas.microsoft.com/office/drawing/2010/main">
                <a:solidFill>
                  <a:srgbClr val="FFFFFF"/>
                </a:solidFill>
              </a14:hiddenFill>
            </a:ext>
          </a:extLst>
        </p:spPr>
      </p:pic>
      <p:pic>
        <p:nvPicPr>
          <p:cNvPr id="16385"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3892" y="2368956"/>
            <a:ext cx="5095160" cy="30758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37853" y="141385"/>
            <a:ext cx="1018655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16 – آلاچیق ها : مساحت این لکه 3320 متر مربع سطح اشغال جهت احداث ابنیه ندارد چون آلاچیقها  بخشی از فضای سبز است که دارای قابلیت نشیمنگاهی چند ساعته علاقمندان می باشد و البته ایجاد امکاناتی چون آبخوری ، سرویس بهداشتی مورد نیاز استفاده کنندگان از این آلاچیق ها اجتناب ناپذیر است. تعداد شاغلین در این بخش 5 نفر است.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5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3000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3319855" y="6366687"/>
            <a:ext cx="59137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1328متر مربع فضای سبز -   محوطه و معابر و پارکینگ  1992 متر مربع</a:t>
            </a:r>
            <a:endParaRPr kumimoji="0" lang="fa-IR" altLang="en-US" sz="28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830551"/>
            <a:ext cx="779767" cy="365125"/>
          </a:xfrm>
        </p:spPr>
        <p:txBody>
          <a:bodyPr/>
          <a:lstStyle/>
          <a:p>
            <a:pPr algn="l"/>
            <a:fld id="{D57F1E4F-1CFF-5643-939E-217C01CDF565}" type="slidenum">
              <a:rPr lang="en-US" smtClean="0"/>
              <a:pPr algn="l"/>
              <a:t>40</a:t>
            </a:fld>
            <a:endParaRPr lang="en-US" dirty="0"/>
          </a:p>
        </p:txBody>
      </p:sp>
    </p:spTree>
    <p:extLst>
      <p:ext uri="{BB962C8B-B14F-4D97-AF65-F5344CB8AC3E}">
        <p14:creationId xmlns:p14="http://schemas.microsoft.com/office/powerpoint/2010/main" val="34465288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68" y="39376"/>
            <a:ext cx="11795632" cy="6558852"/>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12319970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52353" y="229793"/>
            <a:ext cx="1046290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17- پارک بازی کودکان : مساحت این لکه 4390 متر مربع و 113 متر مربع سطح اشغال جهت احداث ابنیه پیش بینی شده . این پارک با بهترین روش نسبت به امکانات موجه و پیش بینی شده که در آن علاوه بر ارائه خدمات نرم افزاری و سخت افزاری به کودکان یک مجموعه نگهداری سطوح مختلف خردسالان و کودکان را در خود دارد که حداقل تعداد افراد شاغل در این بخش از منطقه نمونه 8 نفر پیش بینی می گردد.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8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pic>
        <p:nvPicPr>
          <p:cNvPr id="17409"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551" y="2168785"/>
            <a:ext cx="6774455" cy="37315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152429" y="6184354"/>
            <a:ext cx="59666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1756 متر مربع فضای سبز -   محوطه و معابر و پارکینگ  2521 متر مربع</a:t>
            </a:r>
            <a:endParaRPr kumimoji="0" lang="fa-IR" altLang="en-US" sz="28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56609"/>
            <a:ext cx="779767" cy="365125"/>
          </a:xfrm>
        </p:spPr>
        <p:txBody>
          <a:bodyPr/>
          <a:lstStyle/>
          <a:p>
            <a:pPr algn="l"/>
            <a:fld id="{D57F1E4F-1CFF-5643-939E-217C01CDF565}" type="slidenum">
              <a:rPr lang="en-US" smtClean="0"/>
              <a:pPr algn="l"/>
              <a:t>42</a:t>
            </a:fld>
            <a:endParaRPr lang="en-US" dirty="0"/>
          </a:p>
        </p:txBody>
      </p:sp>
    </p:spTree>
    <p:extLst>
      <p:ext uri="{BB962C8B-B14F-4D97-AF65-F5344CB8AC3E}">
        <p14:creationId xmlns:p14="http://schemas.microsoft.com/office/powerpoint/2010/main" val="232184720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30" y="39375"/>
            <a:ext cx="11889069" cy="6610807"/>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1286392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382233" y="190023"/>
            <a:ext cx="1033484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18 - سورتمه : مساحت این لکه 21472 متر مربع و 100 متر سطح اشغال را جهت تاسیسات آن در بر میگیرد  . موقعیت جغرافیایی و ژئوفیزیکی منطقه بستری بسیار مناسب برای احداث سورتمه البرز است . </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تعداد شاغلین در این لکه 8 نفر پیش بینی شده .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8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pic>
        <p:nvPicPr>
          <p:cNvPr id="18433" name="Picture 3" descr="سورتم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567" y="1371600"/>
            <a:ext cx="5943600" cy="4457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895330" y="6049231"/>
            <a:ext cx="60965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8589 متر مربع فضای سبز -   محوطه و معابر و پارکینگ  12783 متر مربع</a:t>
            </a:r>
            <a:endParaRPr kumimoji="0" lang="fa-IR" altLang="en-US" sz="28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92290"/>
            <a:ext cx="779767" cy="365125"/>
          </a:xfrm>
        </p:spPr>
        <p:txBody>
          <a:bodyPr/>
          <a:lstStyle/>
          <a:p>
            <a:pPr algn="l"/>
            <a:fld id="{D57F1E4F-1CFF-5643-939E-217C01CDF565}" type="slidenum">
              <a:rPr lang="en-US" smtClean="0"/>
              <a:pPr algn="l"/>
              <a:t>44</a:t>
            </a:fld>
            <a:endParaRPr lang="en-US" dirty="0"/>
          </a:p>
        </p:txBody>
      </p:sp>
    </p:spTree>
    <p:extLst>
      <p:ext uri="{BB962C8B-B14F-4D97-AF65-F5344CB8AC3E}">
        <p14:creationId xmlns:p14="http://schemas.microsoft.com/office/powerpoint/2010/main" val="548130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270" y="40754"/>
            <a:ext cx="11872730" cy="6599037"/>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3930369114"/>
      </p:ext>
    </p:extLst>
  </p:cSld>
  <p:clrMapOvr>
    <a:masterClrMapping/>
  </p:clrMapOvr>
  <p:transition spd="slow">
    <p:comb/>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154" y="2339724"/>
            <a:ext cx="5381625" cy="3105112"/>
          </a:xfrm>
          <a:prstGeom prst="rect">
            <a:avLst/>
          </a:prstGeom>
          <a:noFill/>
          <a:extLst>
            <a:ext uri="{909E8E84-426E-40DD-AFC4-6F175D3DCCD1}">
              <a14:hiddenFill xmlns:a14="http://schemas.microsoft.com/office/drawing/2010/main">
                <a:solidFill>
                  <a:srgbClr val="FFFFFF"/>
                </a:solidFill>
              </a14:hiddenFill>
            </a:ext>
          </a:extLst>
        </p:spPr>
      </p:pic>
      <p:pic>
        <p:nvPicPr>
          <p:cNvPr id="1945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27" y="2339724"/>
            <a:ext cx="5372100" cy="31051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839192" y="400732"/>
            <a:ext cx="102489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19 – مرکز درمانی رفاهی : مساحت  این لکه 26232 متر مربع و1250 متر مربع سطح اشغال جهت احداث ابنیه پیش بینی شده . این مجموعه شامل ساختمان پزشکان و ارائه خدمات درمانی و پزشکی و بخش جداگانه ای به عنوان محل گذراندن دوران قبل و بعد از بیماری می باشد که پیش بینی تعداد 90 نفر شاغل را به خود اختصاص می دهد. </a:t>
            </a:r>
            <a:r>
              <a:rPr kumimoji="0" lang="fa-IR"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90 نفر</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28003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2966836" y="5905462"/>
            <a:ext cx="62167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10493 متر مربع فضای سبز -   محوطه و معابر و پارکینگ  14489 متر مربع</a:t>
            </a:r>
            <a:endParaRPr kumimoji="0" lang="fa-IR" altLang="en-US" sz="28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822541"/>
            <a:ext cx="779767" cy="365125"/>
          </a:xfrm>
        </p:spPr>
        <p:txBody>
          <a:bodyPr/>
          <a:lstStyle/>
          <a:p>
            <a:pPr algn="l"/>
            <a:fld id="{D57F1E4F-1CFF-5643-939E-217C01CDF565}" type="slidenum">
              <a:rPr lang="en-US" smtClean="0"/>
              <a:pPr algn="l"/>
              <a:t>46</a:t>
            </a:fld>
            <a:endParaRPr lang="en-US" dirty="0"/>
          </a:p>
        </p:txBody>
      </p:sp>
    </p:spTree>
    <p:extLst>
      <p:ext uri="{BB962C8B-B14F-4D97-AF65-F5344CB8AC3E}">
        <p14:creationId xmlns:p14="http://schemas.microsoft.com/office/powerpoint/2010/main" val="847928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18" y="39376"/>
            <a:ext cx="11870381" cy="6600416"/>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22974621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099" y="2897332"/>
            <a:ext cx="5391150" cy="2809875"/>
          </a:xfrm>
          <a:prstGeom prst="rect">
            <a:avLst/>
          </a:prstGeom>
          <a:noFill/>
          <a:extLst>
            <a:ext uri="{909E8E84-426E-40DD-AFC4-6F175D3DCCD1}">
              <a14:hiddenFill xmlns:a14="http://schemas.microsoft.com/office/drawing/2010/main">
                <a:solidFill>
                  <a:srgbClr val="FFFFFF"/>
                </a:solidFill>
              </a14:hiddenFill>
            </a:ext>
          </a:extLst>
        </p:spPr>
      </p:pic>
      <p:pic>
        <p:nvPicPr>
          <p:cNvPr id="2048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09" y="2897333"/>
            <a:ext cx="5391150" cy="2809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33945" y="219677"/>
            <a:ext cx="1061258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20 – راه های دسترسی : مساحت این لکه 4009 متر مربع و بدون سطح اشغال به صور ذیل است .</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الف : در هر یک از این قطعه بندی ها فضای سبز و راه های دسترسی لحاظ شده است.</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ب : بجزقسمت کمربند سبز شهر کرج که از موارد زیبای منطقه می باشد الباقی فضاهای خارج از این قطعه ها نیز به عنوان فضاهای سبز با زیبا سازی شهری و در تمامی منطقه سهولت تردد معلولین عزیز نیز پیش بینی شده است.</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ج : راه های دسترسی و معابر پیاده روی و دوچرخه سواری و ایجاد برکه ها از موارد خیلی مهم منطقه نمونه است.</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3105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3331032" y="6130607"/>
            <a:ext cx="58416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1604متر مربع فضای سبز -   محوطه و معابر و پارکینگ  2405متر مربع</a:t>
            </a:r>
            <a:endParaRPr kumimoji="0" lang="fa-IR" altLang="en-US" sz="28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2" name="Slide Number Placeholder 1"/>
          <p:cNvSpPr>
            <a:spLocks noGrp="1"/>
          </p:cNvSpPr>
          <p:nvPr>
            <p:ph type="sldNum" sz="quarter" idx="12"/>
          </p:nvPr>
        </p:nvSpPr>
        <p:spPr>
          <a:xfrm>
            <a:off x="0" y="767001"/>
            <a:ext cx="779767" cy="365125"/>
          </a:xfrm>
        </p:spPr>
        <p:txBody>
          <a:bodyPr/>
          <a:lstStyle/>
          <a:p>
            <a:pPr algn="l"/>
            <a:fld id="{D57F1E4F-1CFF-5643-939E-217C01CDF565}" type="slidenum">
              <a:rPr lang="en-US" smtClean="0"/>
              <a:pPr algn="l"/>
              <a:t>48</a:t>
            </a:fld>
            <a:endParaRPr lang="en-US" dirty="0"/>
          </a:p>
        </p:txBody>
      </p:sp>
    </p:spTree>
    <p:extLst>
      <p:ext uri="{BB962C8B-B14F-4D97-AF65-F5344CB8AC3E}">
        <p14:creationId xmlns:p14="http://schemas.microsoft.com/office/powerpoint/2010/main" val="40293183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578" y="2385330"/>
            <a:ext cx="5181600" cy="3340059"/>
          </a:xfrm>
          <a:prstGeom prst="rect">
            <a:avLst/>
          </a:prstGeom>
          <a:noFill/>
          <a:extLst>
            <a:ext uri="{909E8E84-426E-40DD-AFC4-6F175D3DCCD1}">
              <a14:hiddenFill xmlns:a14="http://schemas.microsoft.com/office/drawing/2010/main">
                <a:solidFill>
                  <a:srgbClr val="FFFFFF"/>
                </a:solidFill>
              </a14:hiddenFill>
            </a:ext>
          </a:extLst>
        </p:spPr>
      </p:pic>
      <p:pic>
        <p:nvPicPr>
          <p:cNvPr id="21505"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10" y="2385331"/>
            <a:ext cx="5181600" cy="33400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963882" y="288334"/>
            <a:ext cx="974798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Char char="•"/>
              <a:tabLst/>
            </a:pPr>
            <a:r>
              <a:rPr kumimoji="0" lang="fa-IR"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21-</a:t>
            </a: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a:t>
            </a:r>
            <a:r>
              <a:rPr kumimoji="0" lang="fa-IR"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خدمات راهنمایی و سرویس بهداشتی</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a:t>
            </a: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در کل منطقه نمونه ایجاد اماکن خدمات اطلاع رسانی و مراقبت و سرویس های بهداشتی عمومی اجتناب ناپذیر است که به تعداد حداقل 30 نفر در آنها اشتغال می یابند.</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841664" y="39953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841664" y="610985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Slide Number Placeholder 1"/>
          <p:cNvSpPr>
            <a:spLocks noGrp="1"/>
          </p:cNvSpPr>
          <p:nvPr>
            <p:ph type="sldNum" sz="quarter" idx="12"/>
          </p:nvPr>
        </p:nvSpPr>
        <p:spPr>
          <a:xfrm>
            <a:off x="0" y="787782"/>
            <a:ext cx="779767" cy="365125"/>
          </a:xfrm>
        </p:spPr>
        <p:txBody>
          <a:bodyPr/>
          <a:lstStyle/>
          <a:p>
            <a:pPr algn="l"/>
            <a:fld id="{D57F1E4F-1CFF-5643-939E-217C01CDF565}" type="slidenum">
              <a:rPr lang="en-US" smtClean="0"/>
              <a:pPr algn="l"/>
              <a:t>49</a:t>
            </a:fld>
            <a:endParaRPr lang="en-US" dirty="0"/>
          </a:p>
        </p:txBody>
      </p:sp>
    </p:spTree>
    <p:extLst>
      <p:ext uri="{BB962C8B-B14F-4D97-AF65-F5344CB8AC3E}">
        <p14:creationId xmlns:p14="http://schemas.microsoft.com/office/powerpoint/2010/main" val="19434882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138" y="0"/>
            <a:ext cx="9425307" cy="6795032"/>
          </a:xfrm>
          <a:prstGeom prst="rect">
            <a:avLst/>
          </a:prstGeom>
        </p:spPr>
      </p:pic>
      <p:sp>
        <p:nvSpPr>
          <p:cNvPr id="2" name="Slide Number Placeholder 1"/>
          <p:cNvSpPr>
            <a:spLocks noGrp="1"/>
          </p:cNvSpPr>
          <p:nvPr>
            <p:ph type="sldNum" sz="quarter" idx="12"/>
          </p:nvPr>
        </p:nvSpPr>
        <p:spPr>
          <a:xfrm>
            <a:off x="0" y="756609"/>
            <a:ext cx="779767" cy="365125"/>
          </a:xfrm>
        </p:spPr>
        <p:txBody>
          <a:bodyPr/>
          <a:lstStyle/>
          <a:p>
            <a:pPr algn="l"/>
            <a:fld id="{D57F1E4F-1CFF-5643-939E-217C01CDF565}" type="slidenum">
              <a:rPr lang="en-US" smtClean="0"/>
              <a:pPr algn="l"/>
              <a:t>5</a:t>
            </a:fld>
            <a:endParaRPr lang="en-US" dirty="0"/>
          </a:p>
        </p:txBody>
      </p:sp>
    </p:spTree>
    <p:extLst>
      <p:ext uri="{BB962C8B-B14F-4D97-AF65-F5344CB8AC3E}">
        <p14:creationId xmlns:p14="http://schemas.microsoft.com/office/powerpoint/2010/main" val="3916406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993" y="1919287"/>
            <a:ext cx="4991100" cy="3650240"/>
          </a:xfrm>
          <a:prstGeom prst="rect">
            <a:avLst/>
          </a:prstGeom>
          <a:noFill/>
          <a:extLst>
            <a:ext uri="{909E8E84-426E-40DD-AFC4-6F175D3DCCD1}">
              <a14:hiddenFill xmlns:a14="http://schemas.microsoft.com/office/drawing/2010/main">
                <a:solidFill>
                  <a:srgbClr val="FFFFFF"/>
                </a:solidFill>
              </a14:hiddenFill>
            </a:ext>
          </a:extLst>
        </p:spPr>
      </p:pic>
      <p:pic>
        <p:nvPicPr>
          <p:cNvPr id="22529" name="Picture 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09" y="1919287"/>
            <a:ext cx="5057775" cy="36502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6096000" y="283279"/>
            <a:ext cx="553709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-22   </a:t>
            </a:r>
            <a:r>
              <a:rPr kumimoji="0" lang="fa-IR"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آبیاری فضای سبز </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آبیاری قطره ای از جمله موارد مهم مورد پیش بینی است</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3381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0" y="6686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Slide Number Placeholder 1"/>
          <p:cNvSpPr>
            <a:spLocks noGrp="1"/>
          </p:cNvSpPr>
          <p:nvPr>
            <p:ph type="sldNum" sz="quarter" idx="12"/>
          </p:nvPr>
        </p:nvSpPr>
        <p:spPr>
          <a:xfrm>
            <a:off x="0" y="787782"/>
            <a:ext cx="779767" cy="365125"/>
          </a:xfrm>
        </p:spPr>
        <p:txBody>
          <a:bodyPr/>
          <a:lstStyle/>
          <a:p>
            <a:pPr algn="l"/>
            <a:fld id="{D57F1E4F-1CFF-5643-939E-217C01CDF565}" type="slidenum">
              <a:rPr lang="en-US" smtClean="0"/>
              <a:pPr algn="l"/>
              <a:t>50</a:t>
            </a:fld>
            <a:endParaRPr lang="en-US" dirty="0"/>
          </a:p>
        </p:txBody>
      </p:sp>
    </p:spTree>
    <p:extLst>
      <p:ext uri="{BB962C8B-B14F-4D97-AF65-F5344CB8AC3E}">
        <p14:creationId xmlns:p14="http://schemas.microsoft.com/office/powerpoint/2010/main" val="22640712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920" y="2211854"/>
            <a:ext cx="5178108" cy="3045946"/>
          </a:xfrm>
          <a:prstGeom prst="rect">
            <a:avLst/>
          </a:prstGeom>
          <a:noFill/>
          <a:extLst>
            <a:ext uri="{909E8E84-426E-40DD-AFC4-6F175D3DCCD1}">
              <a14:hiddenFill xmlns:a14="http://schemas.microsoft.com/office/drawing/2010/main">
                <a:solidFill>
                  <a:srgbClr val="FFFFFF"/>
                </a:solidFill>
              </a14:hiddenFill>
            </a:ext>
          </a:extLst>
        </p:spPr>
      </p:pic>
      <p:pic>
        <p:nvPicPr>
          <p:cNvPr id="235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65" y="2211854"/>
            <a:ext cx="5327752" cy="30459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680856" y="516225"/>
            <a:ext cx="91751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23-</a:t>
            </a: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a:t>
            </a:r>
            <a:r>
              <a:rPr kumimoji="0" lang="fa-IR"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انرژی خورشیدی</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استفاده از انرژی خورشیدی در برنامه تاسیس و بهره برداری از خدمات منطقه در نظر گرفته شده .</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3314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0" y="6048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Slide Number Placeholder 1"/>
          <p:cNvSpPr>
            <a:spLocks noGrp="1"/>
          </p:cNvSpPr>
          <p:nvPr>
            <p:ph type="sldNum" sz="quarter" idx="12"/>
          </p:nvPr>
        </p:nvSpPr>
        <p:spPr>
          <a:xfrm>
            <a:off x="0" y="751264"/>
            <a:ext cx="779767" cy="365125"/>
          </a:xfrm>
        </p:spPr>
        <p:txBody>
          <a:bodyPr/>
          <a:lstStyle/>
          <a:p>
            <a:pPr algn="l"/>
            <a:fld id="{D57F1E4F-1CFF-5643-939E-217C01CDF565}" type="slidenum">
              <a:rPr lang="en-US" smtClean="0"/>
              <a:pPr algn="l"/>
              <a:t>51</a:t>
            </a:fld>
            <a:endParaRPr lang="en-US" dirty="0"/>
          </a:p>
        </p:txBody>
      </p:sp>
    </p:spTree>
    <p:extLst>
      <p:ext uri="{BB962C8B-B14F-4D97-AF65-F5344CB8AC3E}">
        <p14:creationId xmlns:p14="http://schemas.microsoft.com/office/powerpoint/2010/main" val="926265549"/>
      </p:ext>
    </p:extLst>
  </p:cSld>
  <p:clrMapOvr>
    <a:masterClrMapping/>
  </p:clrMapOvr>
  <p:transition spd="slow">
    <p:comb/>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4369" y="2218891"/>
            <a:ext cx="2544988" cy="3257118"/>
          </a:xfrm>
          <a:prstGeom prst="rect">
            <a:avLst/>
          </a:prstGeom>
          <a:noFill/>
          <a:extLst>
            <a:ext uri="{909E8E84-426E-40DD-AFC4-6F175D3DCCD1}">
              <a14:hiddenFill xmlns:a14="http://schemas.microsoft.com/office/drawing/2010/main">
                <a:solidFill>
                  <a:srgbClr val="FFFFFF"/>
                </a:solidFill>
              </a14:hiddenFill>
            </a:ext>
          </a:extLst>
        </p:spPr>
      </p:pic>
      <p:pic>
        <p:nvPicPr>
          <p:cNvPr id="245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938337"/>
            <a:ext cx="5221432" cy="40531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559136" y="359301"/>
            <a:ext cx="61879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24-</a:t>
            </a: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a:t>
            </a:r>
            <a:r>
              <a:rPr kumimoji="0" lang="fa-IR"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محل دپو پسماند</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محل دپوی مناسب پسماند در منطقه در نظر گرفته شده است . </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3114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0" y="6353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Slide Number Placeholder 1"/>
          <p:cNvSpPr>
            <a:spLocks noGrp="1"/>
          </p:cNvSpPr>
          <p:nvPr>
            <p:ph type="sldNum" sz="quarter" idx="12"/>
          </p:nvPr>
        </p:nvSpPr>
        <p:spPr>
          <a:xfrm>
            <a:off x="0" y="776902"/>
            <a:ext cx="779767" cy="365125"/>
          </a:xfrm>
        </p:spPr>
        <p:txBody>
          <a:bodyPr/>
          <a:lstStyle/>
          <a:p>
            <a:pPr algn="l"/>
            <a:fld id="{D57F1E4F-1CFF-5643-939E-217C01CDF565}" type="slidenum">
              <a:rPr lang="en-US" smtClean="0"/>
              <a:pPr algn="l"/>
              <a:t>52</a:t>
            </a:fld>
            <a:endParaRPr lang="en-US" dirty="0"/>
          </a:p>
        </p:txBody>
      </p:sp>
    </p:spTree>
    <p:extLst>
      <p:ext uri="{BB962C8B-B14F-4D97-AF65-F5344CB8AC3E}">
        <p14:creationId xmlns:p14="http://schemas.microsoft.com/office/powerpoint/2010/main" val="416613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9119" y="2300287"/>
            <a:ext cx="4552950" cy="3539404"/>
          </a:xfrm>
          <a:prstGeom prst="rect">
            <a:avLst/>
          </a:prstGeom>
          <a:noFill/>
          <a:extLst>
            <a:ext uri="{909E8E84-426E-40DD-AFC4-6F175D3DCCD1}">
              <a14:hiddenFill xmlns:a14="http://schemas.microsoft.com/office/drawing/2010/main">
                <a:solidFill>
                  <a:srgbClr val="FFFFFF"/>
                </a:solidFill>
              </a14:hiddenFill>
            </a:ext>
          </a:extLst>
        </p:spPr>
      </p:pic>
      <p:pic>
        <p:nvPicPr>
          <p:cNvPr id="25601"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00287"/>
            <a:ext cx="5140304" cy="35394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247900" y="295275"/>
            <a:ext cx="97000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Mitra" panose="00000400000000000000" pitchFamily="2" charset="-78"/>
              </a:rPr>
              <a:t>25-مسیر انتقال آب و محل فاضلاب</a:t>
            </a:r>
            <a:endParaRPr kumimoji="0" lang="en-US" altLang="en-US" sz="2400" b="0" i="0" u="none" strike="noStrike" cap="none" normalizeH="0" baseline="0" dirty="0">
              <a:ln>
                <a:noFill/>
              </a:ln>
              <a:solidFill>
                <a:schemeClr val="tx1"/>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Mitra" panose="00000400000000000000" pitchFamily="2" charset="-78"/>
              </a:rPr>
              <a:t>از جمله موارد پیش بینی شده برای منطقه مسیرهای انتقال آب و  محل فاضلاب منطقه مطابق با استانداردهاست</a:t>
            </a:r>
            <a:endParaRPr kumimoji="0" lang="en-US" altLang="en-US" sz="2400" b="0" i="0" u="none" strike="noStrike" cap="none" normalizeH="0" baseline="0" dirty="0">
              <a:ln>
                <a:noFill/>
              </a:ln>
              <a:solidFill>
                <a:schemeClr val="tx1"/>
              </a:solidFill>
              <a:effectLst/>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0" y="33909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0" y="6943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Slide Number Placeholder 1"/>
          <p:cNvSpPr>
            <a:spLocks noGrp="1"/>
          </p:cNvSpPr>
          <p:nvPr>
            <p:ph type="sldNum" sz="quarter" idx="12"/>
          </p:nvPr>
        </p:nvSpPr>
        <p:spPr>
          <a:xfrm>
            <a:off x="0" y="818955"/>
            <a:ext cx="779767" cy="365125"/>
          </a:xfrm>
        </p:spPr>
        <p:txBody>
          <a:bodyPr/>
          <a:lstStyle/>
          <a:p>
            <a:pPr algn="l"/>
            <a:fld id="{D57F1E4F-1CFF-5643-939E-217C01CDF565}" type="slidenum">
              <a:rPr lang="en-US" smtClean="0"/>
              <a:pPr algn="l"/>
              <a:t>53</a:t>
            </a:fld>
            <a:endParaRPr lang="en-US" dirty="0"/>
          </a:p>
        </p:txBody>
      </p:sp>
    </p:spTree>
    <p:extLst>
      <p:ext uri="{BB962C8B-B14F-4D97-AF65-F5344CB8AC3E}">
        <p14:creationId xmlns:p14="http://schemas.microsoft.com/office/powerpoint/2010/main" val="3373911311"/>
      </p:ext>
    </p:extLst>
  </p:cSld>
  <p:clrMapOvr>
    <a:masterClrMapping/>
  </p:clrMapOvr>
  <p:transition spd="slow">
    <p:comb/>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92" y="2362198"/>
            <a:ext cx="5286375" cy="3300845"/>
          </a:xfrm>
          <a:prstGeom prst="rect">
            <a:avLst/>
          </a:prstGeom>
          <a:noFill/>
          <a:extLst>
            <a:ext uri="{909E8E84-426E-40DD-AFC4-6F175D3DCCD1}">
              <a14:hiddenFill xmlns:a14="http://schemas.microsoft.com/office/drawing/2010/main">
                <a:solidFill>
                  <a:srgbClr val="FFFFFF"/>
                </a:solidFill>
              </a14:hiddenFill>
            </a:ext>
          </a:extLst>
        </p:spPr>
      </p:pic>
      <p:pic>
        <p:nvPicPr>
          <p:cNvPr id="26625"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296" y="2362199"/>
            <a:ext cx="5286375" cy="33008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660072" y="400648"/>
            <a:ext cx="91165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26-</a:t>
            </a:r>
            <a:r>
              <a:rPr kumimoji="0" lang="en-US"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 </a:t>
            </a:r>
            <a:r>
              <a:rPr kumimoji="0" lang="fa-IR"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زیبا سازی  مناظر منطقه </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Nazanin" panose="00000400000000000000" pitchFamily="2" charset="-78"/>
              </a:rPr>
              <a:t>ایجاد آبراه و برکه ها و بکار گیری از فواره ها و آبنماها از برنامه های مستحدثات در منطقه است </a:t>
            </a:r>
            <a:endParaRPr kumimoji="0" lang="en-US" altLang="en-US" sz="2400" b="0" i="0" u="none" strike="noStrike" cap="none" normalizeH="0" baseline="0" dirty="0">
              <a:ln>
                <a:noFill/>
              </a:ln>
              <a:solidFill>
                <a:schemeClr val="tx1"/>
              </a:solidFill>
              <a:effectLst/>
              <a:cs typeface="B Nazanin" panose="00000400000000000000" pitchFamily="2" charset="-78"/>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B Nazanin" panose="00000400000000000000" pitchFamily="2" charset="-78"/>
            </a:endParaRPr>
          </a:p>
        </p:txBody>
      </p:sp>
      <p:sp>
        <p:nvSpPr>
          <p:cNvPr id="5" name="Rectangle 4"/>
          <p:cNvSpPr>
            <a:spLocks noChangeArrowheads="1"/>
          </p:cNvSpPr>
          <p:nvPr/>
        </p:nvSpPr>
        <p:spPr bwMode="auto">
          <a:xfrm>
            <a:off x="0" y="3162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Slide Number Placeholder 1"/>
          <p:cNvSpPr>
            <a:spLocks noGrp="1"/>
          </p:cNvSpPr>
          <p:nvPr>
            <p:ph type="sldNum" sz="quarter" idx="12"/>
          </p:nvPr>
        </p:nvSpPr>
        <p:spPr>
          <a:xfrm>
            <a:off x="0" y="818249"/>
            <a:ext cx="779767" cy="365125"/>
          </a:xfrm>
        </p:spPr>
        <p:txBody>
          <a:bodyPr/>
          <a:lstStyle/>
          <a:p>
            <a:pPr algn="l"/>
            <a:fld id="{D57F1E4F-1CFF-5643-939E-217C01CDF565}" type="slidenum">
              <a:rPr lang="en-US" smtClean="0"/>
              <a:pPr algn="l"/>
              <a:t>54</a:t>
            </a:fld>
            <a:endParaRPr lang="en-US" dirty="0"/>
          </a:p>
        </p:txBody>
      </p:sp>
    </p:spTree>
    <p:extLst>
      <p:ext uri="{BB962C8B-B14F-4D97-AF65-F5344CB8AC3E}">
        <p14:creationId xmlns:p14="http://schemas.microsoft.com/office/powerpoint/2010/main" val="752805123"/>
      </p:ext>
    </p:extLst>
  </p:cSld>
  <p:clrMapOvr>
    <a:masterClrMapping/>
  </p:clrMapOvr>
  <p:transition spd="slow">
    <p:comb/>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0409" y="1926944"/>
            <a:ext cx="5524500" cy="3767273"/>
          </a:xfrm>
          <a:prstGeom prst="rect">
            <a:avLst/>
          </a:prstGeom>
          <a:noFill/>
          <a:extLst>
            <a:ext uri="{909E8E84-426E-40DD-AFC4-6F175D3DCCD1}">
              <a14:hiddenFill xmlns:a14="http://schemas.microsoft.com/office/drawing/2010/main">
                <a:solidFill>
                  <a:srgbClr val="FFFFFF"/>
                </a:solidFill>
              </a14:hiddenFill>
            </a:ext>
          </a:extLst>
        </p:spPr>
      </p:pic>
      <p:pic>
        <p:nvPicPr>
          <p:cNvPr id="27649"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36" y="1926945"/>
            <a:ext cx="5534025" cy="37672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90307" y="271561"/>
            <a:ext cx="984962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Mitra" panose="00000400000000000000" pitchFamily="2" charset="-78"/>
              </a:rPr>
              <a:t>27-چشم انداز زیبایی فضای منطقه</a:t>
            </a:r>
            <a:endParaRPr kumimoji="0" lang="en-US" altLang="en-US" sz="2400" b="0" i="0" u="none" strike="noStrike" cap="none" normalizeH="0" baseline="0" dirty="0">
              <a:ln>
                <a:noFill/>
              </a:ln>
              <a:solidFill>
                <a:schemeClr val="tx1"/>
              </a:solidFill>
              <a:effectLst/>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B Mitra" panose="00000400000000000000" pitchFamily="2" charset="-78"/>
              </a:rPr>
              <a:t> این شرکت مصمم است با حمایت مسئولین دلسوز ، منطقه در روز به نگین رنگی زیبا به طیف فضای سبز  و در شبها به صورت نگین نورانی شهر کرج و استان البرز تبدیل شود.</a:t>
            </a:r>
            <a:endParaRPr kumimoji="0" lang="en-US" altLang="en-US" sz="2400" b="0" i="0" u="none" strike="noStrike" cap="none" normalizeH="0" baseline="0" dirty="0">
              <a:ln>
                <a:noFill/>
              </a:ln>
              <a:solidFill>
                <a:schemeClr val="tx1"/>
              </a:solidFill>
              <a:effectLst/>
            </a:endParaRPr>
          </a:p>
          <a:p>
            <a:pPr marL="0" marR="0" lvl="0" indent="0" algn="justLow"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1111827" y="4124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1111827" y="6858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Slide Number Placeholder 1"/>
          <p:cNvSpPr>
            <a:spLocks noGrp="1"/>
          </p:cNvSpPr>
          <p:nvPr>
            <p:ph type="sldNum" sz="quarter" idx="12"/>
          </p:nvPr>
        </p:nvSpPr>
        <p:spPr>
          <a:xfrm>
            <a:off x="0" y="763163"/>
            <a:ext cx="779767" cy="365125"/>
          </a:xfrm>
        </p:spPr>
        <p:txBody>
          <a:bodyPr/>
          <a:lstStyle/>
          <a:p>
            <a:pPr algn="l"/>
            <a:fld id="{D57F1E4F-1CFF-5643-939E-217C01CDF565}" type="slidenum">
              <a:rPr lang="en-US" smtClean="0"/>
              <a:pPr algn="l"/>
              <a:t>55</a:t>
            </a:fld>
            <a:endParaRPr lang="en-US" dirty="0"/>
          </a:p>
        </p:txBody>
      </p:sp>
    </p:spTree>
    <p:extLst>
      <p:ext uri="{BB962C8B-B14F-4D97-AF65-F5344CB8AC3E}">
        <p14:creationId xmlns:p14="http://schemas.microsoft.com/office/powerpoint/2010/main" val="34895293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4110" y="1121734"/>
            <a:ext cx="10214264" cy="5755422"/>
          </a:xfrm>
          <a:prstGeom prst="rect">
            <a:avLst/>
          </a:prstGeom>
        </p:spPr>
        <p:txBody>
          <a:bodyPr wrap="square">
            <a:spAutoFit/>
          </a:bodyPr>
          <a:lstStyle/>
          <a:p>
            <a:pPr algn="just"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28-</a:t>
            </a:r>
            <a:r>
              <a:rPr lang="en-US" sz="1600" b="1" dirty="0">
                <a:latin typeface="Calibri" panose="020F0502020204030204" pitchFamily="34" charset="0"/>
                <a:ea typeface="Calibri" panose="020F0502020204030204" pitchFamily="34" charset="0"/>
                <a:cs typeface="B Mitra" panose="00000400000000000000" pitchFamily="2" charset="-78"/>
              </a:rPr>
              <a:t> </a:t>
            </a:r>
            <a:r>
              <a:rPr lang="fa-IR" sz="1600" b="1" dirty="0">
                <a:latin typeface="Calibri" panose="020F0502020204030204" pitchFamily="34" charset="0"/>
                <a:ea typeface="Calibri" panose="020F0502020204030204" pitchFamily="34" charset="0"/>
                <a:cs typeface="B Mitra" panose="00000400000000000000" pitchFamily="2" charset="-78"/>
              </a:rPr>
              <a:t>چکیده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چکیده مطالب در مورد لکه گذاری حدود 31 هکتار منطقه  نمونه گردشگری عظیمیه برابر مصوبه مورخ 2/11/1393 هیئت محترم نمایندگی اداره کل راه و شهرسازی استان البرز با استناد به نامه های مورخ .  93/9/25 و   93/12/4 سازمان ملی زمین و مسکن</a:t>
            </a:r>
            <a:r>
              <a:rPr lang="en-US" sz="1600" b="1" dirty="0">
                <a:latin typeface="B Mitra" panose="00000400000000000000" pitchFamily="2" charset="-78"/>
                <a:ea typeface="Calibri" panose="020F0502020204030204" pitchFamily="34" charset="0"/>
                <a:cs typeface="Arial" panose="020B0604020202020204" pitchFamily="34" charset="0"/>
              </a:rPr>
              <a:t> </a:t>
            </a:r>
            <a:r>
              <a:rPr lang="fa-IR" sz="1600" b="1" dirty="0">
                <a:latin typeface="B Mitra" panose="00000400000000000000" pitchFamily="2" charset="-78"/>
                <a:ea typeface="Calibri" panose="020F0502020204030204" pitchFamily="34"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جمع لکه های پیش بینی شده پروژه : 313047 متر مربع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مقدار سطح اشغال : بر اساس دستورالعمل سازمان ملی زمین و مسکن مبنی بر امکان ایجاد مستحدثات تا میزان 7% سطح اشغال در محدوده 313047 متری مصوب شده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مساحت سطح اشغال : 21913 متر مربع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مساحت مستحدثات :  70 هزار متر مربع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مساحت فضاهای سبز : 125219 متر مربع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مساحت معابر و پارکینگ و محوطه ها : 165915 متر مربع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مدت اجرای فاز اول پروژه : 25 ماه پس از آغاز عملیات اجرایی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مدت اجرای فاز دوم پروژه : 45 ماه پس از آغاز عملیات اجرایی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مدت اجرای فاز سوم  و  بهره برداری از کل پروژه : 56 ماه پس از آغاز عملیات اجرایی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حداقل میزان اشتغال زایی مستقیم : در این لکه گذاریها 822 نفر و با احتساب اشتغالزایی نیروهای خارج از محدوده لکه ها 900 نفر است که پیش بینی می شود پس از بهره برداری از طرح ، اشتغالزای در  پروژه از مرز 2000 نفر عبور نماید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پس از تحویل محل طرح و با تهیه طرح جامع ، میزان دقیقتر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محل احداث  مستحدثات -  زمانبندی اجرای طرح </a:t>
            </a:r>
            <a:r>
              <a:rPr lang="fa-IR" sz="1600" b="1" dirty="0">
                <a:latin typeface="Calibri" panose="020F0502020204030204" pitchFamily="34" charset="0"/>
                <a:ea typeface="Calibri" panose="020F0502020204030204" pitchFamily="34" charset="0"/>
                <a:cs typeface="Times New Roman" panose="02020603050405020304" pitchFamily="18" charset="0"/>
              </a:rPr>
              <a:t> و</a:t>
            </a:r>
            <a:r>
              <a:rPr lang="fa-IR" sz="1600" b="1" dirty="0">
                <a:latin typeface="Calibri" panose="020F0502020204030204" pitchFamily="34" charset="0"/>
                <a:ea typeface="Calibri" panose="020F0502020204030204" pitchFamily="34" charset="0"/>
                <a:cs typeface="B Mitra" panose="00000400000000000000" pitchFamily="2" charset="-78"/>
              </a:rPr>
              <a:t> حجم سرمایه گذاری که مشخص می گردد.</a:t>
            </a:r>
            <a:endParaRPr lang="en-US"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پیش بینی فعلی میزان سرمایه گذاری در این منطقه نمونه گردشگری</a:t>
            </a:r>
            <a:endParaRPr lang="en-US"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tabLst>
                <a:tab pos="1941830" algn="l"/>
                <a:tab pos="2971800" algn="ctr"/>
              </a:tabLst>
            </a:pPr>
            <a:r>
              <a:rPr lang="fa-IR" sz="1600" b="1" dirty="0">
                <a:latin typeface="Calibri" panose="020F0502020204030204" pitchFamily="34" charset="0"/>
                <a:ea typeface="Calibri" panose="020F0502020204030204" pitchFamily="34" charset="0"/>
                <a:cs typeface="B Mitra" panose="00000400000000000000" pitchFamily="2" charset="-78"/>
              </a:rPr>
              <a:t>اکنون حداقل سیصد میلیارد تومان می باشد .</a:t>
            </a:r>
            <a:endParaRPr lang="en-US" sz="1600" dirty="0">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0"/>
              </a:spcAft>
            </a:pPr>
            <a:r>
              <a:rPr lang="fa-IR" sz="1600" b="1" dirty="0">
                <a:latin typeface="Calibri" panose="020F0502020204030204" pitchFamily="34" charset="0"/>
                <a:ea typeface="Calibri" panose="020F0502020204030204" pitchFamily="34" charset="0"/>
                <a:cs typeface="B Mitra" panose="00000400000000000000" pitchFamily="2" charset="-78"/>
              </a:rPr>
              <a:t>تهیه و تنظیم : گروه مشاورین تخصصی شرکت</a:t>
            </a:r>
            <a:r>
              <a:rPr lang="en-US" sz="1600" b="1" dirty="0">
                <a:latin typeface="Calibri" panose="020F0502020204030204" pitchFamily="34" charset="0"/>
                <a:ea typeface="Calibri" panose="020F0502020204030204" pitchFamily="34" charset="0"/>
                <a:cs typeface="B Mitra" panose="00000400000000000000" pitchFamily="2" charset="-78"/>
              </a:rPr>
              <a:t>			</a:t>
            </a:r>
            <a:r>
              <a:rPr lang="fa-IR" sz="1600" b="1" dirty="0">
                <a:latin typeface="Calibri" panose="020F0502020204030204" pitchFamily="34" charset="0"/>
                <a:ea typeface="Calibri" panose="020F0502020204030204" pitchFamily="34" charset="0"/>
                <a:cs typeface="B Mitra" panose="00000400000000000000" pitchFamily="2" charset="-78"/>
              </a:rPr>
              <a:t>بهمن 1393</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0" y="756609"/>
            <a:ext cx="779767" cy="365125"/>
          </a:xfrm>
        </p:spPr>
        <p:txBody>
          <a:bodyPr/>
          <a:lstStyle/>
          <a:p>
            <a:pPr algn="l"/>
            <a:fld id="{D57F1E4F-1CFF-5643-939E-217C01CDF565}" type="slidenum">
              <a:rPr lang="en-US" smtClean="0"/>
              <a:pPr algn="l"/>
              <a:t>56</a:t>
            </a:fld>
            <a:endParaRPr lang="en-US" dirty="0"/>
          </a:p>
        </p:txBody>
      </p:sp>
      <p:pic>
        <p:nvPicPr>
          <p:cNvPr id="5" name="Picture 4" descr="header.TIF"/>
          <p:cNvPicPr/>
          <p:nvPr/>
        </p:nvPicPr>
        <p:blipFill>
          <a:blip r:embed="rId2">
            <a:extLst>
              <a:ext uri="{28A0092B-C50C-407E-A947-70E740481C1C}">
                <a14:useLocalDpi xmlns:a14="http://schemas.microsoft.com/office/drawing/2010/main" val="0"/>
              </a:ext>
            </a:extLst>
          </a:blip>
          <a:stretch>
            <a:fillRect/>
          </a:stretch>
        </p:blipFill>
        <p:spPr>
          <a:xfrm>
            <a:off x="3102177" y="0"/>
            <a:ext cx="7044055" cy="1223010"/>
          </a:xfrm>
          <a:prstGeom prst="rect">
            <a:avLst/>
          </a:prstGeom>
        </p:spPr>
      </p:pic>
    </p:spTree>
    <p:extLst>
      <p:ext uri="{BB962C8B-B14F-4D97-AF65-F5344CB8AC3E}">
        <p14:creationId xmlns:p14="http://schemas.microsoft.com/office/powerpoint/2010/main" val="19445132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57</a:t>
            </a:fld>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335216264"/>
              </p:ext>
            </p:extLst>
          </p:nvPr>
        </p:nvGraphicFramePr>
        <p:xfrm>
          <a:off x="1817915" y="0"/>
          <a:ext cx="8926286" cy="6951372"/>
        </p:xfrm>
        <a:graphic>
          <a:graphicData uri="http://schemas.openxmlformats.org/presentationml/2006/ole">
            <mc:AlternateContent xmlns:mc="http://schemas.openxmlformats.org/markup-compatibility/2006">
              <mc:Choice xmlns:v="urn:schemas-microsoft-com:vml" Requires="v">
                <p:oleObj name="Image" r:id="rId2" imgW="7052760" imgH="5492160" progId="Photoshop.Image.14">
                  <p:embed/>
                </p:oleObj>
              </mc:Choice>
              <mc:Fallback>
                <p:oleObj name="Image" r:id="rId2" imgW="7052760" imgH="5492160" progId="Photoshop.Image.14">
                  <p:embed/>
                  <p:pic>
                    <p:nvPicPr>
                      <p:cNvPr id="4" name="Object 3"/>
                      <p:cNvPicPr/>
                      <p:nvPr/>
                    </p:nvPicPr>
                    <p:blipFill>
                      <a:blip r:embed="rId3"/>
                      <a:stretch>
                        <a:fillRect/>
                      </a:stretch>
                    </p:blipFill>
                    <p:spPr>
                      <a:xfrm>
                        <a:off x="1817915" y="0"/>
                        <a:ext cx="8926286" cy="6951372"/>
                      </a:xfrm>
                      <a:prstGeom prst="rect">
                        <a:avLst/>
                      </a:prstGeom>
                    </p:spPr>
                  </p:pic>
                </p:oleObj>
              </mc:Fallback>
            </mc:AlternateContent>
          </a:graphicData>
        </a:graphic>
      </p:graphicFrame>
    </p:spTree>
    <p:extLst>
      <p:ext uri="{BB962C8B-B14F-4D97-AF65-F5344CB8AC3E}">
        <p14:creationId xmlns:p14="http://schemas.microsoft.com/office/powerpoint/2010/main" val="2877734287"/>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055" y="755031"/>
            <a:ext cx="9632372" cy="5189113"/>
          </a:xfrm>
          <a:prstGeom prst="rect">
            <a:avLst/>
          </a:prstGeom>
        </p:spPr>
        <p:txBody>
          <a:bodyPr wrap="square">
            <a:spAutoFit/>
          </a:bodyPr>
          <a:lstStyle/>
          <a:p>
            <a:pPr algn="r"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پیش بینی هزینه های( صرفا حدودی ) احداث منطقه گردشگری عظیمیه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115000"/>
              </a:lnSpc>
              <a:spcAft>
                <a:spcPts val="0"/>
              </a:spcAft>
              <a:buFont typeface="+mj-lt"/>
              <a:buAutoNum type="arabicPeriod"/>
            </a:pPr>
            <a:endParaRPr lang="en-US" dirty="0">
              <a:latin typeface="Calibri" panose="020F0502020204030204" pitchFamily="34" charset="0"/>
              <a:ea typeface="Times New Roman" panose="02020603050405020304" pitchFamily="18" charset="0"/>
              <a:cs typeface="B Mitra" panose="00000400000000000000" pitchFamily="2" charset="-78"/>
            </a:endParaRPr>
          </a:p>
          <a:p>
            <a:pPr lvl="0" algn="r"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1- نوع هزینه :  تهیه طرح جامع</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r"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شامل مطالعات اجرای طرح و نقشه های خرد و کلان و تهیه بسته های سرمایه گذاری با توجیه اقتصادی</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r"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 هزینه جزء : 1+1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r"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 2 میلیارد تومان</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r"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2- نوع هزینه : احداث ابنیه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r"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شامل 70 هزارمتر مربع ساختمان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r"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هزینه جزء : هر متر مربع 5/2 میلیون تومان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r"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 175 میلیارد تومان</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r"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gn="r"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3- نوع هزینه : فضا سازی غیر ابنیه</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r"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شامل مسطح سازی و ایجاد فضاهای سبز و راههای معابر و زیباسازی 290 هزار متر مربع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algn="r"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             هزینه جزء : هر متر مربع    120 هزار تومان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r"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 35 میلیارد تومان</a:t>
            </a:r>
            <a:endParaRPr lang="en-US" sz="1600" dirty="0">
              <a:latin typeface="Calibri" panose="020F0502020204030204" pitchFamily="34" charset="0"/>
              <a:ea typeface="Times New Roman" panose="02020603050405020304" pitchFamily="18"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58</a:t>
            </a:fld>
            <a:endParaRPr lang="en-US" dirty="0"/>
          </a:p>
        </p:txBody>
      </p:sp>
    </p:spTree>
    <p:extLst>
      <p:ext uri="{BB962C8B-B14F-4D97-AF65-F5344CB8AC3E}">
        <p14:creationId xmlns:p14="http://schemas.microsoft.com/office/powerpoint/2010/main" val="881118585"/>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7074" y="408734"/>
            <a:ext cx="10203872" cy="6144759"/>
          </a:xfrm>
          <a:prstGeom prst="rect">
            <a:avLst/>
          </a:prstGeom>
        </p:spPr>
        <p:txBody>
          <a:bodyPr wrap="square">
            <a:spAutoFit/>
          </a:bodyPr>
          <a:lstStyle/>
          <a:p>
            <a:pPr lvl="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4-نوع هزینه : تجهیزات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تجهیزات قسمتهای مختلف ساختمانها به مساحت 70 هزار متر مربع</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             هزینه جزء : هر متر مربع به طور متوسط  300 هزار تومان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 21  میلیارد تومان</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5- نوع هزینه : زیر ساخت آب</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آبرسانی و نگهداری و ایجاد سیستم فاضلاب  و پسماند</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             هزینه جزء :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 7  میلیارد تومان</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6- نوع هزینه : زیر ساخت برق</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ایجاد نیروگاه و برق رسانی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             هزینه جزء :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 5  میلیارد تومان</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7- نوع هزینه : مخابرات</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جهت هریک از قسمتهای پروژه اعم از سمعی و بصری و ماهواره ای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             هزینه جزء :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 3 میلیارد تومان</a:t>
            </a: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59</a:t>
            </a:fld>
            <a:endParaRPr lang="en-US" dirty="0"/>
          </a:p>
        </p:txBody>
      </p:sp>
    </p:spTree>
    <p:extLst>
      <p:ext uri="{BB962C8B-B14F-4D97-AF65-F5344CB8AC3E}">
        <p14:creationId xmlns:p14="http://schemas.microsoft.com/office/powerpoint/2010/main" val="3158043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04454" y="322117"/>
            <a:ext cx="10972800" cy="5808519"/>
          </a:xfrm>
          <a:prstGeom prst="rect">
            <a:avLst/>
          </a:prstGeom>
        </p:spPr>
      </p:pic>
      <p:sp>
        <p:nvSpPr>
          <p:cNvPr id="2" name="Slide Number Placeholder 1"/>
          <p:cNvSpPr>
            <a:spLocks noGrp="1"/>
          </p:cNvSpPr>
          <p:nvPr>
            <p:ph type="sldNum" sz="quarter" idx="12"/>
          </p:nvPr>
        </p:nvSpPr>
        <p:spPr>
          <a:xfrm>
            <a:off x="0" y="777391"/>
            <a:ext cx="779767" cy="365125"/>
          </a:xfrm>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3184001240"/>
      </p:ext>
    </p:extLst>
  </p:cSld>
  <p:clrMapOvr>
    <a:masterClrMapping/>
  </p:clrMapOvr>
  <p:transition spd="slow">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200" y="325606"/>
            <a:ext cx="9580418" cy="6144759"/>
          </a:xfrm>
          <a:prstGeom prst="rect">
            <a:avLst/>
          </a:prstGeom>
        </p:spPr>
        <p:txBody>
          <a:bodyPr wrap="square">
            <a:spAutoFit/>
          </a:bodyPr>
          <a:lstStyle/>
          <a:p>
            <a:pPr lvl="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8- نوع هزینه : زیر ساخت گاز</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گازرسانی ایجاد ایستگاههای هدایت و حفظ فشار گاز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             هزینه جزء :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 7  میلیارد تومان</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9- نوع هزینه : چاههای افقی</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ایجاد چاههای افقی جهت جمع آوری آبهای فصلی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             هزینه جزء :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 3 میلیارد تومان</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10 - نوع هزینه : دریاچه</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هزینه احداث و ایزوله دریاچه</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             هزینه جزء :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 4  میلیارد تومان</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11- نوع هزینه : شهرداری</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هزینه تامین پروانه های شهرداری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             هزینه جزء :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 20 میلیارد تومان</a:t>
            </a: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60</a:t>
            </a:fld>
            <a:endParaRPr lang="en-US" dirty="0"/>
          </a:p>
        </p:txBody>
      </p:sp>
    </p:spTree>
    <p:extLst>
      <p:ext uri="{BB962C8B-B14F-4D97-AF65-F5344CB8AC3E}">
        <p14:creationId xmlns:p14="http://schemas.microsoft.com/office/powerpoint/2010/main" val="29371668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7920" y="372688"/>
            <a:ext cx="10141526" cy="6250942"/>
          </a:xfrm>
          <a:prstGeom prst="rect">
            <a:avLst/>
          </a:prstGeom>
        </p:spPr>
        <p:txBody>
          <a:bodyPr wrap="square">
            <a:spAutoFit/>
          </a:bodyPr>
          <a:lstStyle/>
          <a:p>
            <a:pPr lvl="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12- نوع هزینه : پرسنل</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هزینه دستمزد پرسنل، تیم مدیریت پروژه برای 5 سال تا اتمام و بهره برداری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             هزینه جزء :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 5 میلیارد تومان</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tabLst>
                <a:tab pos="5731510" algn="r"/>
              </a:tabLst>
            </a:pPr>
            <a:r>
              <a:rPr lang="fa-IR" dirty="0">
                <a:latin typeface="Calibri" panose="020F0502020204030204" pitchFamily="34" charset="0"/>
                <a:ea typeface="Times New Roman" panose="02020603050405020304" pitchFamily="18" charset="0"/>
                <a:cs typeface="B Mitra" panose="00000400000000000000" pitchFamily="2" charset="-78"/>
              </a:rPr>
              <a:t>...............................................................................................................................................................................................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tabLst>
                <a:tab pos="5731510" algn="r"/>
              </a:tabLst>
            </a:pPr>
            <a:r>
              <a:rPr lang="fa-IR" dirty="0">
                <a:latin typeface="Calibri" panose="020F0502020204030204" pitchFamily="34" charset="0"/>
                <a:ea typeface="Times New Roman" panose="02020603050405020304" pitchFamily="18" charset="0"/>
                <a:cs typeface="B Mitra" panose="00000400000000000000" pitchFamily="2" charset="-78"/>
              </a:rPr>
              <a:t>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13 - نوع هزینه : تبلیغات</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هزینه تبلیغات و اطلاع رسانی و تشریفات</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 4 میلیارد تومان</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14- نوع هزینه : سرباری</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شرح هزینه : هزینه های پیش بینی نشده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             هزینه جزء :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b="1" dirty="0">
                <a:latin typeface="Calibri" panose="020F0502020204030204" pitchFamily="34" charset="0"/>
                <a:ea typeface="Times New Roman" panose="02020603050405020304" pitchFamily="18" charset="0"/>
                <a:cs typeface="B Mitra" panose="00000400000000000000" pitchFamily="2" charset="-78"/>
              </a:rPr>
              <a:t>کل هزینه :4  میلیارد تومان</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45720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gn="just" rtl="1">
              <a:lnSpc>
                <a:spcPct val="115000"/>
              </a:lnSpc>
              <a:spcAft>
                <a:spcPts val="0"/>
              </a:spcAft>
            </a:pPr>
            <a:r>
              <a:rPr lang="fa-IR" dirty="0">
                <a:latin typeface="Calibri" panose="020F0502020204030204" pitchFamily="34" charset="0"/>
                <a:ea typeface="Times New Roman" panose="02020603050405020304" pitchFamily="18" charset="0"/>
                <a:cs typeface="B Mitra" panose="00000400000000000000" pitchFamily="2" charset="-78"/>
              </a:rPr>
              <a:t>15 - هزینه تملک زمین به صورت اجاره به شرط تملیک  : ...................... میلیارد تومان</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228600" algn="just" rtl="1">
              <a:lnSpc>
                <a:spcPct val="115000"/>
              </a:lnSpc>
              <a:spcAft>
                <a:spcPts val="0"/>
              </a:spcAft>
            </a:pPr>
            <a:r>
              <a:rPr lang="fa-IR" sz="2000" b="1" dirty="0">
                <a:latin typeface="Calibri" panose="020F0502020204030204" pitchFamily="34" charset="0"/>
                <a:ea typeface="Times New Roman" panose="02020603050405020304" pitchFamily="18" charset="0"/>
                <a:cs typeface="B Mitra" panose="00000400000000000000" pitchFamily="2" charset="-78"/>
              </a:rPr>
              <a: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228600" algn="ctr" rtl="1">
              <a:lnSpc>
                <a:spcPct val="115000"/>
              </a:lnSpc>
              <a:spcAft>
                <a:spcPts val="0"/>
              </a:spcAft>
            </a:pPr>
            <a:r>
              <a:rPr lang="fa-IR" sz="2000" b="1" dirty="0">
                <a:latin typeface="Calibri" panose="020F0502020204030204" pitchFamily="34" charset="0"/>
                <a:ea typeface="Times New Roman" panose="02020603050405020304" pitchFamily="18" charset="0"/>
                <a:cs typeface="B Mitra" panose="00000400000000000000" pitchFamily="2" charset="-78"/>
              </a:rPr>
              <a:t>کل هزینه ها بدون احتساب ردیف 15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228600" algn="ctr" rtl="1">
              <a:lnSpc>
                <a:spcPct val="115000"/>
              </a:lnSpc>
              <a:spcAft>
                <a:spcPts val="0"/>
              </a:spcAft>
            </a:pPr>
            <a:r>
              <a:rPr lang="fa-IR" sz="2000" b="1" dirty="0">
                <a:latin typeface="Calibri" panose="020F0502020204030204" pitchFamily="34" charset="0"/>
                <a:ea typeface="Times New Roman" panose="02020603050405020304" pitchFamily="18" charset="0"/>
                <a:cs typeface="B Mitra" panose="00000400000000000000" pitchFamily="2" charset="-78"/>
              </a:rPr>
              <a:t>295 میلیارد تومان</a:t>
            </a: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61</a:t>
            </a:fld>
            <a:endParaRPr lang="en-US" dirty="0"/>
          </a:p>
        </p:txBody>
      </p:sp>
    </p:spTree>
    <p:extLst>
      <p:ext uri="{BB962C8B-B14F-4D97-AF65-F5344CB8AC3E}">
        <p14:creationId xmlns:p14="http://schemas.microsoft.com/office/powerpoint/2010/main" val="4549021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7010" y="1022470"/>
            <a:ext cx="9528463" cy="4985467"/>
          </a:xfrm>
          <a:prstGeom prst="rect">
            <a:avLst/>
          </a:prstGeom>
        </p:spPr>
        <p:txBody>
          <a:bodyPr wrap="square">
            <a:spAutoFit/>
          </a:bodyPr>
          <a:lstStyle/>
          <a:p>
            <a:pPr marL="342900" lvl="0" indent="-342900" algn="just" rtl="1">
              <a:lnSpc>
                <a:spcPct val="115000"/>
              </a:lnSpc>
              <a:spcAft>
                <a:spcPts val="1000"/>
              </a:spcAft>
              <a:buFont typeface="+mj-lt"/>
              <a:buAutoNum type="arabicPeriod"/>
            </a:pPr>
            <a:r>
              <a:rPr lang="fa-IR" sz="2000" dirty="0">
                <a:latin typeface="Times New Roman" panose="02020603050405020304" pitchFamily="18" charset="0"/>
                <a:ea typeface="Times New Roman" panose="02020603050405020304" pitchFamily="18" charset="0"/>
                <a:cs typeface="B Mitra" panose="00000400000000000000" pitchFamily="2" charset="-78"/>
              </a:rPr>
              <a:t>طبق قوانین رسمی کشور ایران ، ثبات امنیت سرمایه گذاری توسط دولت تضمین شده ، با تاکید مقام معظم رهبری وبراساس اصل 44 قانون اساسی هیچگاه اتفاقی رخ نداده که سرمایه گذار خارجی بعد از مدتی بخواهد سرمایه خود را از ایران خارج کندو برای وی مشکلی پیش آید به عبارتی خروج سرمایه های ناشی از سود یا واگذاری اصل سرمایه خارجی توسط سرمایه گذار خارجی بلا مانع است</a:t>
            </a:r>
            <a:r>
              <a:rPr lang="en-US" sz="2000" dirty="0">
                <a:latin typeface="Times New Roman" panose="02020603050405020304" pitchFamily="18" charset="0"/>
                <a:ea typeface="Times New Roman" panose="02020603050405020304" pitchFamily="18" charset="0"/>
                <a:cs typeface="B Mitra" panose="00000400000000000000" pitchFamily="2" charset="-78"/>
              </a:rPr>
              <a:t>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228600" rtl="1">
              <a:lnSpc>
                <a:spcPct val="115000"/>
              </a:lnSpc>
              <a:spcAft>
                <a:spcPts val="1000"/>
              </a:spcAft>
            </a:pPr>
            <a:r>
              <a:rPr lang="en-US" sz="2000" dirty="0">
                <a:latin typeface="Times New Roman" panose="02020603050405020304" pitchFamily="18" charset="0"/>
                <a:ea typeface="Times New Roman" panose="02020603050405020304" pitchFamily="18" charset="0"/>
                <a:cs typeface="B Mitra" panose="00000400000000000000" pitchFamily="2" charset="-78"/>
              </a:rPr>
              <a:t>1</a:t>
            </a:r>
            <a:r>
              <a:rPr lang="en-US" dirty="0">
                <a:latin typeface="Times New Roman" panose="02020603050405020304" pitchFamily="18" charset="0"/>
                <a:ea typeface="Times New Roman" panose="02020603050405020304" pitchFamily="18" charset="0"/>
                <a:cs typeface="B Mitra" panose="00000400000000000000" pitchFamily="2" charset="-78"/>
              </a:rPr>
              <a:t>-Based on Iranian legal rules and in particular the article 44 of the constitutional law, secured investment is guaranteed by the government and emphasized by the supreme leader of the country. there has been no evidence of any foreign investors who intended to withdraw his capital from </a:t>
            </a:r>
            <a:r>
              <a:rPr lang="en-US" dirty="0" err="1">
                <a:latin typeface="Times New Roman" panose="02020603050405020304" pitchFamily="18" charset="0"/>
                <a:ea typeface="Times New Roman" panose="02020603050405020304" pitchFamily="18" charset="0"/>
                <a:cs typeface="B Mitra" panose="00000400000000000000" pitchFamily="2" charset="-78"/>
              </a:rPr>
              <a:t>iran</a:t>
            </a:r>
            <a:r>
              <a:rPr lang="en-US" dirty="0">
                <a:latin typeface="Times New Roman" panose="02020603050405020304" pitchFamily="18" charset="0"/>
                <a:ea typeface="Times New Roman" panose="02020603050405020304" pitchFamily="18" charset="0"/>
                <a:cs typeface="B Mitra" panose="00000400000000000000" pitchFamily="2" charset="-78"/>
              </a:rPr>
              <a:t> and faced any problem. In other words, any transfer of capital from dividend or assignment of foreign investment is allowed.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342900" lvl="0" indent="-342900">
              <a:lnSpc>
                <a:spcPct val="115000"/>
              </a:lnSpc>
              <a:spcAft>
                <a:spcPts val="1000"/>
              </a:spcAft>
              <a:buFont typeface="+mj-lt"/>
              <a:buAutoNum type="arabicPeriod"/>
            </a:pPr>
            <a:r>
              <a:rPr lang="tr-TR" b="1" dirty="0">
                <a:latin typeface="Times New Roman" panose="02020603050405020304" pitchFamily="18" charset="0"/>
                <a:ea typeface="Times New Roman" panose="02020603050405020304" pitchFamily="18" charset="0"/>
                <a:cs typeface="B Mitra" panose="00000400000000000000" pitchFamily="2" charset="-78"/>
              </a:rPr>
              <a:t>Iranın resmı kanunlarına göre , yatırımın ıstıkrarının korunması   devlet tarafından garantılenmışdır , lıderımızın  teıd ve vurgusuyla Anayasanın 44. Maddesine dayanarak    hıç bır olay  meydana gelmedı kı Yabancı yatırımcılar  İran'dan sermayelerını   geri çekimeyı  istesınler Diğer bir deyişle, kardan elde edılen sermaye  veya ana yatırımın devrı yabancı  yatırımcı tarafından  musade edılmıştır </a:t>
            </a: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62</a:t>
            </a:fld>
            <a:endParaRPr lang="en-US" dirty="0"/>
          </a:p>
        </p:txBody>
      </p:sp>
    </p:spTree>
    <p:extLst>
      <p:ext uri="{BB962C8B-B14F-4D97-AF65-F5344CB8AC3E}">
        <p14:creationId xmlns:p14="http://schemas.microsoft.com/office/powerpoint/2010/main" val="16489912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19745" y="1290210"/>
            <a:ext cx="9310255" cy="2967992"/>
          </a:xfrm>
          <a:prstGeom prst="rect">
            <a:avLst/>
          </a:prstGeom>
        </p:spPr>
        <p:txBody>
          <a:bodyPr wrap="square">
            <a:spAutoFit/>
          </a:bodyPr>
          <a:lstStyle/>
          <a:p>
            <a:pPr marL="183515" algn="r" rtl="1">
              <a:lnSpc>
                <a:spcPct val="115000"/>
              </a:lnSpc>
              <a:spcAft>
                <a:spcPts val="1000"/>
              </a:spcAft>
            </a:pPr>
            <a:r>
              <a:rPr lang="fa-IR" sz="2000" dirty="0">
                <a:latin typeface="Times New Roman" panose="02020603050405020304" pitchFamily="18" charset="0"/>
                <a:ea typeface="Times New Roman" panose="02020603050405020304" pitchFamily="18" charset="0"/>
                <a:cs typeface="B Mitra" panose="00000400000000000000" pitchFamily="2" charset="-78"/>
              </a:rPr>
              <a:t>2- اکنون دقیقآً موضوع سرمایه گذاری ما صنعت گردشگری است که در عصر حاضر و دهه آینده در دنیا حساب ویژه برای آن باز شده و بسیار پردرآمد است که قطعا در خاورمیانه با رشد فزاینده ای روبرو خواهد بود</a:t>
            </a:r>
            <a:r>
              <a:rPr lang="en-US" sz="2000" dirty="0">
                <a:latin typeface="Times New Roman" panose="02020603050405020304" pitchFamily="18" charset="0"/>
                <a:ea typeface="Times New Roman" panose="02020603050405020304" pitchFamily="18" charset="0"/>
                <a:cs typeface="B Mitra" panose="00000400000000000000" pitchFamily="2" charset="-78"/>
              </a:rPr>
              <a:t>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183515" rtl="1">
              <a:lnSpc>
                <a:spcPct val="115000"/>
              </a:lnSpc>
              <a:spcAft>
                <a:spcPts val="1000"/>
              </a:spcAft>
            </a:pPr>
            <a:r>
              <a:rPr lang="en-US" dirty="0">
                <a:latin typeface="Times New Roman" panose="02020603050405020304" pitchFamily="18" charset="0"/>
                <a:ea typeface="Times New Roman" panose="02020603050405020304" pitchFamily="18" charset="0"/>
                <a:cs typeface="B Mitra" panose="00000400000000000000" pitchFamily="2" charset="-78"/>
              </a:rPr>
              <a:t>2- Now, our explicit subject of investment is tourism industry with it5s special perspectives in present and future decades. It is very profitable and certainly has a growing trend in the Middle East.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nSpc>
                <a:spcPct val="115000"/>
              </a:lnSpc>
              <a:spcAft>
                <a:spcPts val="1000"/>
              </a:spcAft>
            </a:pPr>
            <a:r>
              <a:rPr lang="en-US" b="1" dirty="0">
                <a:latin typeface="Times New Roman" panose="02020603050405020304" pitchFamily="18" charset="0"/>
                <a:ea typeface="Times New Roman" panose="02020603050405020304" pitchFamily="18" charset="0"/>
                <a:cs typeface="B Mitra" panose="00000400000000000000" pitchFamily="2" charset="-78"/>
              </a:rPr>
              <a:t>2-Şımdı tam </a:t>
            </a:r>
            <a:r>
              <a:rPr lang="en-US" b="1" dirty="0" err="1">
                <a:latin typeface="Times New Roman" panose="02020603050405020304" pitchFamily="18" charset="0"/>
                <a:ea typeface="Times New Roman" panose="02020603050405020304" pitchFamily="18" charset="0"/>
                <a:cs typeface="B Mitra" panose="00000400000000000000" pitchFamily="2" charset="-78"/>
              </a:rPr>
              <a:t>bızımyatırımmevzumuzturızımsektorudurvebudönemdeveönümüzdeki</a:t>
            </a:r>
            <a:r>
              <a:rPr lang="en-US" b="1" dirty="0">
                <a:latin typeface="Times New Roman" panose="02020603050405020304" pitchFamily="18" charset="0"/>
                <a:ea typeface="Times New Roman" panose="02020603050405020304" pitchFamily="18" charset="0"/>
                <a:cs typeface="B Mitra" panose="00000400000000000000" pitchFamily="2" charset="-78"/>
              </a:rPr>
              <a:t> on </a:t>
            </a:r>
            <a:r>
              <a:rPr lang="en-US" b="1" dirty="0" err="1">
                <a:latin typeface="Times New Roman" panose="02020603050405020304" pitchFamily="18" charset="0"/>
                <a:ea typeface="Times New Roman" panose="02020603050405020304" pitchFamily="18" charset="0"/>
                <a:cs typeface="B Mitra" panose="00000400000000000000" pitchFamily="2" charset="-78"/>
              </a:rPr>
              <a:t>yıliçindedunyabu</a:t>
            </a:r>
            <a:r>
              <a:rPr lang="en-US" b="1" dirty="0">
                <a:latin typeface="Times New Roman" panose="02020603050405020304" pitchFamily="18" charset="0"/>
                <a:ea typeface="Times New Roman" panose="02020603050405020304" pitchFamily="18" charset="0"/>
                <a:cs typeface="B Mitra" panose="00000400000000000000" pitchFamily="2" charset="-78"/>
              </a:rPr>
              <a:t> sector </a:t>
            </a:r>
            <a:r>
              <a:rPr lang="en-US" b="1" dirty="0" err="1">
                <a:latin typeface="Times New Roman" panose="02020603050405020304" pitchFamily="18" charset="0"/>
                <a:ea typeface="Times New Roman" panose="02020603050405020304" pitchFamily="18" charset="0"/>
                <a:cs typeface="B Mitra" panose="00000400000000000000" pitchFamily="2" charset="-78"/>
              </a:rPr>
              <a:t>ıçınözelbırhesabaçmışveçokkazançlı</a:t>
            </a:r>
            <a:r>
              <a:rPr lang="en-US" b="1" dirty="0">
                <a:latin typeface="Times New Roman" panose="02020603050405020304" pitchFamily="18" charset="0"/>
                <a:ea typeface="Times New Roman" panose="02020603050405020304" pitchFamily="18" charset="0"/>
                <a:cs typeface="B Mitra" panose="00000400000000000000" pitchFamily="2" charset="-78"/>
              </a:rPr>
              <a:t>, </a:t>
            </a:r>
            <a:r>
              <a:rPr lang="en-US" b="1" dirty="0" err="1">
                <a:latin typeface="Times New Roman" panose="02020603050405020304" pitchFamily="18" charset="0"/>
                <a:ea typeface="Times New Roman" panose="02020603050405020304" pitchFamily="18" charset="0"/>
                <a:cs typeface="B Mitra" panose="00000400000000000000" pitchFamily="2" charset="-78"/>
              </a:rPr>
              <a:t>kesınlıkleOrtadoğu'dagüçlübıryukselışlekarşılaşıcak</a:t>
            </a:r>
            <a:r>
              <a:rPr lang="en-US" b="1" dirty="0">
                <a:latin typeface="Times New Roman" panose="02020603050405020304" pitchFamily="18" charset="0"/>
                <a:ea typeface="Times New Roman" panose="02020603050405020304" pitchFamily="18" charset="0"/>
                <a:cs typeface="B Mitra" panose="00000400000000000000" pitchFamily="2" charset="-78"/>
              </a:rPr>
              <a:t> ,</a:t>
            </a: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63</a:t>
            </a:fld>
            <a:endParaRPr lang="en-US" dirty="0"/>
          </a:p>
        </p:txBody>
      </p:sp>
    </p:spTree>
    <p:extLst>
      <p:ext uri="{BB962C8B-B14F-4D97-AF65-F5344CB8AC3E}">
        <p14:creationId xmlns:p14="http://schemas.microsoft.com/office/powerpoint/2010/main" val="28211147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1537" y="634921"/>
            <a:ext cx="9310253" cy="4950073"/>
          </a:xfrm>
          <a:prstGeom prst="rect">
            <a:avLst/>
          </a:prstGeom>
        </p:spPr>
        <p:txBody>
          <a:bodyPr wrap="square">
            <a:spAutoFit/>
          </a:bodyPr>
          <a:lstStyle/>
          <a:p>
            <a:pPr marL="228600" algn="just" rtl="1">
              <a:lnSpc>
                <a:spcPct val="115000"/>
              </a:lnSpc>
              <a:spcAft>
                <a:spcPts val="1000"/>
              </a:spcAft>
            </a:pPr>
            <a:r>
              <a:rPr lang="fa-IR" sz="2000" dirty="0">
                <a:latin typeface="Times New Roman" panose="02020603050405020304" pitchFamily="18" charset="0"/>
                <a:ea typeface="Times New Roman" panose="02020603050405020304" pitchFamily="18" charset="0"/>
                <a:cs typeface="B Mitra" panose="00000400000000000000" pitchFamily="2" charset="-78"/>
              </a:rPr>
              <a:t>3- در جمهوری اسلامی ایران نیز بوسیله سند چشم اندازسال 1404 یعنی کمتر از 12 سال آینده و تا سال 2025 میلادی التزام به ورود 20 میلیون توریست در سال برنامه ریزی شده است که چنانچه70% این رقم تحقق یابد بایستی حدود 25 میلیارد دلار سرمایه گذاری داخلی و خارجی در صنعت گردشگری ایران صورت پذیرد و نیاز به حدود یکصد هتل جدید و 50 منطقه نمونه گردشگری مانند منطقه نمونه گردشگری عظیمیه ایجاد گردد</a:t>
            </a:r>
            <a:r>
              <a:rPr lang="en-US" sz="2000" dirty="0">
                <a:latin typeface="Times New Roman" panose="02020603050405020304" pitchFamily="18" charset="0"/>
                <a:ea typeface="Times New Roman" panose="02020603050405020304" pitchFamily="18" charset="0"/>
                <a:cs typeface="B Mitra" panose="00000400000000000000" pitchFamily="2" charset="-78"/>
              </a:rPr>
              <a: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228600" rtl="1">
              <a:lnSpc>
                <a:spcPct val="115000"/>
              </a:lnSpc>
              <a:spcAft>
                <a:spcPts val="1000"/>
              </a:spcAft>
            </a:pPr>
            <a:r>
              <a:rPr lang="en-US" dirty="0">
                <a:latin typeface="Times New Roman" panose="02020603050405020304" pitchFamily="18" charset="0"/>
                <a:ea typeface="Times New Roman" panose="02020603050405020304" pitchFamily="18" charset="0"/>
                <a:cs typeface="B Mitra" panose="00000400000000000000" pitchFamily="2" charset="-78"/>
              </a:rPr>
              <a:t>3- The perspective document in Islamic Republic of Iran till 2025 that is up to 12 years later necessitates welcoming 20 million tourists per year. If 70% of this perspective is fulfilled an </a:t>
            </a:r>
            <a:r>
              <a:rPr lang="en-US" dirty="0" err="1">
                <a:latin typeface="Times New Roman" panose="02020603050405020304" pitchFamily="18" charset="0"/>
                <a:ea typeface="Times New Roman" panose="02020603050405020304" pitchFamily="18" charset="0"/>
                <a:cs typeface="B Mitra" panose="00000400000000000000" pitchFamily="2" charset="-78"/>
              </a:rPr>
              <a:t>approxuamte</a:t>
            </a:r>
            <a:r>
              <a:rPr lang="en-US" dirty="0">
                <a:latin typeface="Times New Roman" panose="02020603050405020304" pitchFamily="18" charset="0"/>
                <a:ea typeface="Times New Roman" panose="02020603050405020304" pitchFamily="18" charset="0"/>
                <a:cs typeface="B Mitra" panose="00000400000000000000" pitchFamily="2" charset="-78"/>
              </a:rPr>
              <a:t> amount of 25 billion </a:t>
            </a:r>
            <a:r>
              <a:rPr lang="en-US" dirty="0" err="1">
                <a:latin typeface="Times New Roman" panose="02020603050405020304" pitchFamily="18" charset="0"/>
                <a:ea typeface="Times New Roman" panose="02020603050405020304" pitchFamily="18" charset="0"/>
                <a:cs typeface="B Mitra" panose="00000400000000000000" pitchFamily="2" charset="-78"/>
              </a:rPr>
              <a:t>dollors</a:t>
            </a:r>
            <a:r>
              <a:rPr lang="en-US" dirty="0">
                <a:latin typeface="Times New Roman" panose="02020603050405020304" pitchFamily="18" charset="0"/>
                <a:ea typeface="Times New Roman" panose="02020603050405020304" pitchFamily="18" charset="0"/>
                <a:cs typeface="B Mitra" panose="00000400000000000000" pitchFamily="2" charset="-78"/>
              </a:rPr>
              <a:t> of national and international investment in tourism industry will be made and 50 tourism regions such as </a:t>
            </a:r>
            <a:r>
              <a:rPr lang="en-US" dirty="0" err="1">
                <a:latin typeface="Times New Roman" panose="02020603050405020304" pitchFamily="18" charset="0"/>
                <a:ea typeface="Times New Roman" panose="02020603050405020304" pitchFamily="18" charset="0"/>
                <a:cs typeface="B Mitra" panose="00000400000000000000" pitchFamily="2" charset="-78"/>
              </a:rPr>
              <a:t>Azimieh</a:t>
            </a:r>
            <a:r>
              <a:rPr lang="en-US" dirty="0">
                <a:latin typeface="Times New Roman" panose="02020603050405020304" pitchFamily="18" charset="0"/>
                <a:ea typeface="Times New Roman" panose="02020603050405020304" pitchFamily="18" charset="0"/>
                <a:cs typeface="B Mitra" panose="00000400000000000000" pitchFamily="2" charset="-78"/>
              </a:rPr>
              <a:t> special touring zone will be established.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nSpc>
                <a:spcPct val="115000"/>
              </a:lnSpc>
              <a:spcAft>
                <a:spcPts val="1000"/>
              </a:spcAft>
            </a:pPr>
            <a:r>
              <a:rPr lang="en-US" b="1" dirty="0">
                <a:latin typeface="Times New Roman" panose="02020603050405020304" pitchFamily="18" charset="0"/>
                <a:ea typeface="Times New Roman" panose="02020603050405020304" pitchFamily="18" charset="0"/>
                <a:cs typeface="B Mitra" panose="00000400000000000000" pitchFamily="2" charset="-78"/>
              </a:rPr>
              <a:t>3-Iran </a:t>
            </a:r>
            <a:r>
              <a:rPr lang="en-US" b="1" dirty="0" err="1">
                <a:latin typeface="Times New Roman" panose="02020603050405020304" pitchFamily="18" charset="0"/>
                <a:ea typeface="Times New Roman" panose="02020603050405020304" pitchFamily="18" charset="0"/>
                <a:cs typeface="B Mitra" panose="00000400000000000000" pitchFamily="2" charset="-78"/>
              </a:rPr>
              <a:t>cumhurıyetındevisyonbelgesınegöre</a:t>
            </a:r>
            <a:r>
              <a:rPr lang="en-US" b="1" dirty="0">
                <a:latin typeface="Times New Roman" panose="02020603050405020304" pitchFamily="18" charset="0"/>
                <a:ea typeface="Times New Roman" panose="02020603050405020304" pitchFamily="18" charset="0"/>
                <a:cs typeface="B Mitra" panose="00000400000000000000" pitchFamily="2" charset="-78"/>
              </a:rPr>
              <a:t> 1404 </a:t>
            </a:r>
            <a:r>
              <a:rPr lang="en-US" b="1" dirty="0" err="1">
                <a:latin typeface="Times New Roman" panose="02020603050405020304" pitchFamily="18" charset="0"/>
                <a:ea typeface="Times New Roman" panose="02020603050405020304" pitchFamily="18" charset="0"/>
                <a:cs typeface="B Mitra" panose="00000400000000000000" pitchFamily="2" charset="-78"/>
              </a:rPr>
              <a:t>yılında</a:t>
            </a:r>
            <a:r>
              <a:rPr lang="en-US" b="1" dirty="0">
                <a:latin typeface="Times New Roman" panose="02020603050405020304" pitchFamily="18" charset="0"/>
                <a:ea typeface="Times New Roman" panose="02020603050405020304" pitchFamily="18" charset="0"/>
                <a:cs typeface="B Mitra" panose="00000400000000000000" pitchFamily="2" charset="-78"/>
              </a:rPr>
              <a:t> (2025 </a:t>
            </a:r>
            <a:r>
              <a:rPr lang="en-US" b="1" dirty="0" err="1">
                <a:latin typeface="Times New Roman" panose="02020603050405020304" pitchFamily="18" charset="0"/>
                <a:ea typeface="Times New Roman" panose="02020603050405020304" pitchFamily="18" charset="0"/>
                <a:cs typeface="B Mitra" panose="00000400000000000000" pitchFamily="2" charset="-78"/>
              </a:rPr>
              <a:t>yılı</a:t>
            </a:r>
            <a:r>
              <a:rPr lang="en-US" b="1" dirty="0">
                <a:latin typeface="Times New Roman" panose="02020603050405020304" pitchFamily="18" charset="0"/>
                <a:ea typeface="Times New Roman" panose="02020603050405020304" pitchFamily="18" charset="0"/>
                <a:cs typeface="B Mitra" panose="00000400000000000000" pitchFamily="2" charset="-78"/>
              </a:rPr>
              <a:t> ) </a:t>
            </a:r>
            <a:r>
              <a:rPr lang="en-US" b="1" dirty="0" err="1">
                <a:latin typeface="Times New Roman" panose="02020603050405020304" pitchFamily="18" charset="0"/>
                <a:ea typeface="Times New Roman" panose="02020603050405020304" pitchFamily="18" charset="0"/>
                <a:cs typeface="B Mitra" panose="00000400000000000000" pitchFamily="2" charset="-78"/>
              </a:rPr>
              <a:t>yanı</a:t>
            </a:r>
            <a:r>
              <a:rPr lang="en-US" b="1" dirty="0">
                <a:latin typeface="Times New Roman" panose="02020603050405020304" pitchFamily="18" charset="0"/>
                <a:ea typeface="Times New Roman" panose="02020603050405020304" pitchFamily="18" charset="0"/>
                <a:cs typeface="B Mitra" panose="00000400000000000000" pitchFamily="2" charset="-78"/>
              </a:rPr>
              <a:t> 12 yıldandahaazbırsoreçte,senede20 </a:t>
            </a:r>
            <a:r>
              <a:rPr lang="en-US" b="1" dirty="0" err="1">
                <a:latin typeface="Times New Roman" panose="02020603050405020304" pitchFamily="18" charset="0"/>
                <a:ea typeface="Times New Roman" panose="02020603050405020304" pitchFamily="18" charset="0"/>
                <a:cs typeface="B Mitra" panose="00000400000000000000" pitchFamily="2" charset="-78"/>
              </a:rPr>
              <a:t>mılyontursıtınzorunlugırışıplanlanmışdır</a:t>
            </a:r>
            <a:r>
              <a:rPr lang="en-US" b="1" dirty="0">
                <a:latin typeface="Times New Roman" panose="02020603050405020304" pitchFamily="18" charset="0"/>
                <a:ea typeface="Times New Roman" panose="02020603050405020304" pitchFamily="18" charset="0"/>
                <a:cs typeface="B Mitra" panose="00000400000000000000" pitchFamily="2" charset="-78"/>
              </a:rPr>
              <a:t>, </a:t>
            </a:r>
            <a:r>
              <a:rPr lang="en-US" b="1" dirty="0" err="1">
                <a:latin typeface="Times New Roman" panose="02020603050405020304" pitchFamily="18" charset="0"/>
                <a:ea typeface="Times New Roman" panose="02020603050405020304" pitchFamily="18" charset="0"/>
                <a:cs typeface="B Mitra" panose="00000400000000000000" pitchFamily="2" charset="-78"/>
              </a:rPr>
              <a:t>eğerburakamın</a:t>
            </a:r>
            <a:r>
              <a:rPr lang="en-US" b="1" dirty="0">
                <a:latin typeface="Times New Roman" panose="02020603050405020304" pitchFamily="18" charset="0"/>
                <a:ea typeface="Times New Roman" panose="02020603050405020304" pitchFamily="18" charset="0"/>
                <a:cs typeface="B Mitra" panose="00000400000000000000" pitchFamily="2" charset="-78"/>
              </a:rPr>
              <a:t> 70% </a:t>
            </a:r>
            <a:r>
              <a:rPr lang="en-US" b="1" dirty="0" err="1">
                <a:latin typeface="Times New Roman" panose="02020603050405020304" pitchFamily="18" charset="0"/>
                <a:ea typeface="Times New Roman" panose="02020603050405020304" pitchFamily="18" charset="0"/>
                <a:cs typeface="B Mitra" panose="00000400000000000000" pitchFamily="2" charset="-78"/>
              </a:rPr>
              <a:t>gerçekleşırseortalam</a:t>
            </a:r>
            <a:r>
              <a:rPr lang="en-US" b="1" dirty="0">
                <a:latin typeface="Times New Roman" panose="02020603050405020304" pitchFamily="18" charset="0"/>
                <a:ea typeface="Times New Roman" panose="02020603050405020304" pitchFamily="18" charset="0"/>
                <a:cs typeface="B Mitra" panose="00000400000000000000" pitchFamily="2" charset="-78"/>
              </a:rPr>
              <a:t> 25 mılyondolaryerlıveyabancıyatırımIranınturızımsectorundegerçekleşmesılazımveortalama 100 </a:t>
            </a:r>
            <a:r>
              <a:rPr lang="en-US" b="1" dirty="0" err="1">
                <a:latin typeface="Times New Roman" panose="02020603050405020304" pitchFamily="18" charset="0"/>
                <a:ea typeface="Times New Roman" panose="02020603050405020304" pitchFamily="18" charset="0"/>
                <a:cs typeface="B Mitra" panose="00000400000000000000" pitchFamily="2" charset="-78"/>
              </a:rPr>
              <a:t>yenıotelve</a:t>
            </a:r>
            <a:r>
              <a:rPr lang="en-US" b="1" dirty="0">
                <a:latin typeface="Times New Roman" panose="02020603050405020304" pitchFamily="18" charset="0"/>
                <a:ea typeface="Times New Roman" panose="02020603050405020304" pitchFamily="18" charset="0"/>
                <a:cs typeface="B Mitra" panose="00000400000000000000" pitchFamily="2" charset="-78"/>
              </a:rPr>
              <a:t> 50 </a:t>
            </a:r>
            <a:r>
              <a:rPr lang="en-US" b="1" dirty="0" err="1">
                <a:latin typeface="Times New Roman" panose="02020603050405020304" pitchFamily="18" charset="0"/>
                <a:ea typeface="Times New Roman" panose="02020603050405020304" pitchFamily="18" charset="0"/>
                <a:cs typeface="B Mitra" panose="00000400000000000000" pitchFamily="2" charset="-78"/>
              </a:rPr>
              <a:t>turızımbölgesıazımıyeturızımbölgesıgıbıkurulmasıgerekıyor</a:t>
            </a:r>
            <a:r>
              <a:rPr lang="en-US" b="1" dirty="0">
                <a:latin typeface="Times New Roman" panose="02020603050405020304" pitchFamily="18" charset="0"/>
                <a:ea typeface="Times New Roman" panose="02020603050405020304" pitchFamily="18" charset="0"/>
                <a:cs typeface="B Mitra" panose="00000400000000000000" pitchFamily="2" charset="-78"/>
              </a:rPr>
              <a:t> ,</a:t>
            </a: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64</a:t>
            </a:fld>
            <a:endParaRPr lang="en-US" dirty="0"/>
          </a:p>
        </p:txBody>
      </p:sp>
    </p:spTree>
    <p:extLst>
      <p:ext uri="{BB962C8B-B14F-4D97-AF65-F5344CB8AC3E}">
        <p14:creationId xmlns:p14="http://schemas.microsoft.com/office/powerpoint/2010/main" val="2020467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1309" y="423819"/>
            <a:ext cx="8905009" cy="4465325"/>
          </a:xfrm>
          <a:prstGeom prst="rect">
            <a:avLst/>
          </a:prstGeom>
        </p:spPr>
        <p:txBody>
          <a:bodyPr wrap="square">
            <a:spAutoFit/>
          </a:bodyPr>
          <a:lstStyle/>
          <a:p>
            <a:pPr marL="228600" algn="just" rtl="1">
              <a:lnSpc>
                <a:spcPct val="115000"/>
              </a:lnSpc>
              <a:spcAft>
                <a:spcPts val="1000"/>
              </a:spcAft>
            </a:pPr>
            <a:r>
              <a:rPr lang="fa-IR" sz="2000" dirty="0">
                <a:latin typeface="Times New Roman" panose="02020603050405020304" pitchFamily="18" charset="0"/>
                <a:ea typeface="Times New Roman" panose="02020603050405020304" pitchFamily="18" charset="0"/>
                <a:cs typeface="B Mitra" panose="00000400000000000000" pitchFamily="2" charset="-78"/>
              </a:rPr>
              <a:t>4- موقعیت جغرافیایی محل پروژه عظیمیه که در 30 کیلومتری پایتخت ایران قرار دارد و دسترسی به آن از طریق مترو و چهار بزرگراه با زمانی در حدود 30 دقیقه حاصل می شود . ضمن اینکه منطقه عظیمیه علاوه بر همجواری با پایتخت کشور که دارای 15 میلیون نفر جمعیت در بهترین نقطه اعیان نشین شهر کرج  در استان البرز که با  2 میلیون جمعیت واقع شده است</a:t>
            </a:r>
            <a:r>
              <a:rPr lang="en-US" sz="2000" dirty="0">
                <a:latin typeface="Times New Roman" panose="02020603050405020304" pitchFamily="18" charset="0"/>
                <a:ea typeface="Times New Roman" panose="02020603050405020304" pitchFamily="18" charset="0"/>
                <a:cs typeface="B Mitra" panose="00000400000000000000" pitchFamily="2" charset="-78"/>
              </a:rPr>
              <a:t>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nSpc>
                <a:spcPct val="115000"/>
              </a:lnSpc>
              <a:spcAft>
                <a:spcPts val="1000"/>
              </a:spcAft>
            </a:pPr>
            <a:r>
              <a:rPr lang="en-US" dirty="0">
                <a:latin typeface="Times New Roman" panose="02020603050405020304" pitchFamily="18" charset="0"/>
                <a:ea typeface="Times New Roman" panose="02020603050405020304" pitchFamily="18" charset="0"/>
                <a:cs typeface="B Mitra" panose="00000400000000000000" pitchFamily="2" charset="-78"/>
              </a:rPr>
              <a:t>4-Azimieh special touring zone is located 30kilometers far from the capital and can be accessed through the subway and four crosses within 30 minutes. Besides being posited in neighborhood of the capital which has a population of 15 million individuals </a:t>
            </a:r>
            <a:r>
              <a:rPr lang="en-US" dirty="0" err="1">
                <a:latin typeface="Times New Roman" panose="02020603050405020304" pitchFamily="18" charset="0"/>
                <a:ea typeface="Times New Roman" panose="02020603050405020304" pitchFamily="18" charset="0"/>
                <a:cs typeface="B Mitra" panose="00000400000000000000" pitchFamily="2" charset="-78"/>
              </a:rPr>
              <a:t>Azimieh</a:t>
            </a:r>
            <a:r>
              <a:rPr lang="en-US" dirty="0">
                <a:latin typeface="Times New Roman" panose="02020603050405020304" pitchFamily="18" charset="0"/>
                <a:ea typeface="Times New Roman" panose="02020603050405020304" pitchFamily="18" charset="0"/>
                <a:cs typeface="B Mitra" panose="00000400000000000000" pitchFamily="2" charset="-78"/>
              </a:rPr>
              <a:t> special touring zone is placed in the best area of Karaj in </a:t>
            </a:r>
            <a:r>
              <a:rPr lang="en-US" dirty="0" err="1">
                <a:latin typeface="Times New Roman" panose="02020603050405020304" pitchFamily="18" charset="0"/>
                <a:ea typeface="Times New Roman" panose="02020603050405020304" pitchFamily="18" charset="0"/>
                <a:cs typeface="B Mitra" panose="00000400000000000000" pitchFamily="2" charset="-78"/>
              </a:rPr>
              <a:t>Alborz</a:t>
            </a:r>
            <a:r>
              <a:rPr lang="en-US" dirty="0">
                <a:latin typeface="Times New Roman" panose="02020603050405020304" pitchFamily="18" charset="0"/>
                <a:ea typeface="Times New Roman" panose="02020603050405020304" pitchFamily="18" charset="0"/>
                <a:cs typeface="B Mitra" panose="00000400000000000000" pitchFamily="2" charset="-78"/>
              </a:rPr>
              <a:t> province and has 2 million populations.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r>
              <a:rPr lang="en-US" b="1" dirty="0">
                <a:latin typeface="Times New Roman" panose="02020603050405020304" pitchFamily="18" charset="0"/>
                <a:ea typeface="Times New Roman" panose="02020603050405020304" pitchFamily="18" charset="0"/>
                <a:cs typeface="B Mitra" panose="00000400000000000000" pitchFamily="2" charset="-78"/>
              </a:rPr>
              <a:t>4-Azimiye </a:t>
            </a:r>
            <a:r>
              <a:rPr lang="en-US" b="1" dirty="0" err="1">
                <a:latin typeface="Times New Roman" panose="02020603050405020304" pitchFamily="18" charset="0"/>
                <a:ea typeface="Times New Roman" panose="02020603050405020304" pitchFamily="18" charset="0"/>
                <a:cs typeface="B Mitra" panose="00000400000000000000" pitchFamily="2" charset="-78"/>
              </a:rPr>
              <a:t>porojesinin</a:t>
            </a:r>
            <a:r>
              <a:rPr lang="en-US" b="1" dirty="0">
                <a:latin typeface="Times New Roman" panose="02020603050405020304" pitchFamily="18" charset="0"/>
                <a:ea typeface="Times New Roman" panose="02020603050405020304" pitchFamily="18" charset="0"/>
                <a:cs typeface="B Mitra" panose="00000400000000000000" pitchFamily="2" charset="-78"/>
              </a:rPr>
              <a:t> co</a:t>
            </a:r>
            <a:r>
              <a:rPr lang="tr-TR" b="1" dirty="0">
                <a:latin typeface="Times New Roman" panose="02020603050405020304" pitchFamily="18" charset="0"/>
                <a:ea typeface="Times New Roman" panose="02020603050405020304" pitchFamily="18" charset="0"/>
                <a:cs typeface="B Mitra" panose="00000400000000000000" pitchFamily="2" charset="-78"/>
              </a:rPr>
              <a:t>ğrafıya konumu Iran başkentının 30km. uzaklığında bulunmaktadır ,porojeye  erışım   metro ve 4 otobanla ve ortalama 30 dakıka ıçerısınde sağlanılıyor ,ayrıca porojenın mekanı  başkente bıtışık olmasından (tahran 15 mılyon nofozu ıle ve  karaj  şehrının 2 mılyon nofozu ıla) lux bır  bölgede bulunmakta dır .</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65</a:t>
            </a:fld>
            <a:endParaRPr lang="en-US" dirty="0"/>
          </a:p>
        </p:txBody>
      </p:sp>
    </p:spTree>
    <p:extLst>
      <p:ext uri="{BB962C8B-B14F-4D97-AF65-F5344CB8AC3E}">
        <p14:creationId xmlns:p14="http://schemas.microsoft.com/office/powerpoint/2010/main" val="1353662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1082" y="1008938"/>
            <a:ext cx="8697190" cy="4700774"/>
          </a:xfrm>
          <a:prstGeom prst="rect">
            <a:avLst/>
          </a:prstGeom>
        </p:spPr>
        <p:txBody>
          <a:bodyPr wrap="square">
            <a:spAutoFit/>
          </a:bodyPr>
          <a:lstStyle/>
          <a:p>
            <a:pPr marL="228600" algn="just" rtl="1">
              <a:lnSpc>
                <a:spcPct val="115000"/>
              </a:lnSpc>
              <a:spcAft>
                <a:spcPts val="1000"/>
              </a:spcAft>
            </a:pPr>
            <a:r>
              <a:rPr lang="fa-IR" sz="2000" dirty="0">
                <a:latin typeface="Times New Roman" panose="02020603050405020304" pitchFamily="18" charset="0"/>
                <a:ea typeface="Times New Roman" panose="02020603050405020304" pitchFamily="18" charset="0"/>
                <a:cs typeface="B Mitra" panose="00000400000000000000" pitchFamily="2" charset="-78"/>
              </a:rPr>
              <a:t>5- لازم به ذکر است به دلیل نبود زمین و یا قیمت بسیار بالای زمین در حال حاضر هیچگونه سرمایه گذاری یکجا مانند منطقه نمونه گردشگری عظیمیه در استان تهران و البرزصورت نگرفته لذا سرمایه گذاران زیادی مشتاق به فعالیت در مناطق همجوار و حاشیه ای شهر تهران می باشند که شهر کرج نسبت به سایر شهرهای حاشیه ای تهران از موقعیت اجتماعی فرهنگی ، اقتصادی و جغرافیایی و آب و هوای بهتری نسبت به دیگران است</a:t>
            </a:r>
            <a:r>
              <a:rPr lang="en-US" sz="2000" dirty="0">
                <a:latin typeface="Times New Roman" panose="02020603050405020304" pitchFamily="18" charset="0"/>
                <a:ea typeface="Times New Roman" panose="02020603050405020304" pitchFamily="18" charset="0"/>
                <a:cs typeface="B Mitra" panose="00000400000000000000" pitchFamily="2" charset="-78"/>
              </a:rPr>
              <a:t>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nSpc>
                <a:spcPct val="115000"/>
              </a:lnSpc>
              <a:spcAft>
                <a:spcPts val="1000"/>
              </a:spcAft>
            </a:pPr>
            <a:r>
              <a:rPr lang="en-US" dirty="0">
                <a:latin typeface="Times New Roman" panose="02020603050405020304" pitchFamily="18" charset="0"/>
                <a:ea typeface="Times New Roman" panose="02020603050405020304" pitchFamily="18" charset="0"/>
                <a:cs typeface="Arial" panose="020B0604020202020204" pitchFamily="34" charset="0"/>
              </a:rPr>
              <a:t>5- It should be noted that no investment has ever made at once in Tehran or </a:t>
            </a:r>
            <a:r>
              <a:rPr lang="en-US" dirty="0" err="1">
                <a:latin typeface="Times New Roman" panose="02020603050405020304" pitchFamily="18" charset="0"/>
                <a:ea typeface="Times New Roman" panose="02020603050405020304" pitchFamily="18" charset="0"/>
                <a:cs typeface="Arial" panose="020B0604020202020204" pitchFamily="34" charset="0"/>
              </a:rPr>
              <a:t>alborz</a:t>
            </a:r>
            <a:r>
              <a:rPr lang="en-US" dirty="0">
                <a:latin typeface="Times New Roman" panose="02020603050405020304" pitchFamily="18" charset="0"/>
                <a:ea typeface="Times New Roman" panose="02020603050405020304" pitchFamily="18" charset="0"/>
                <a:cs typeface="Arial" panose="020B0604020202020204" pitchFamily="34" charset="0"/>
              </a:rPr>
              <a:t> provinces like </a:t>
            </a:r>
            <a:r>
              <a:rPr lang="en-US" dirty="0" err="1">
                <a:latin typeface="Times New Roman" panose="02020603050405020304" pitchFamily="18" charset="0"/>
                <a:ea typeface="Times New Roman" panose="02020603050405020304" pitchFamily="18" charset="0"/>
                <a:cs typeface="Arial" panose="020B0604020202020204" pitchFamily="34" charset="0"/>
              </a:rPr>
              <a:t>azimieh</a:t>
            </a:r>
            <a:r>
              <a:rPr lang="en-US" dirty="0">
                <a:latin typeface="Times New Roman" panose="02020603050405020304" pitchFamily="18" charset="0"/>
                <a:ea typeface="Times New Roman" panose="02020603050405020304" pitchFamily="18" charset="0"/>
                <a:cs typeface="Arial" panose="020B0604020202020204" pitchFamily="34" charset="0"/>
              </a:rPr>
              <a:t> special touring zone due to lack of enough land as well as high price of the lands. therefore, many investors are willing to work on neighboring regions to Tehran such as Karaj which is socially, culturally, economically, and climatically more suitable.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r>
              <a:rPr lang="en-US" b="1" dirty="0">
                <a:latin typeface="Times New Roman" panose="02020603050405020304" pitchFamily="18" charset="0"/>
                <a:ea typeface="Times New Roman" panose="02020603050405020304" pitchFamily="18" charset="0"/>
              </a:rPr>
              <a:t>5-açıklamakgerekıyorarazınınolmadığındanveyaarazıfıyatlarınfazlayüksekolduğundanşuandahıçbıryatırımazımıyeporojesıgıbıTahranveAlbozıllerındegerçekleşmemışdırbuyuzdenTahranınçevresındebırçokyatırımcıfalıyetıçınısteklıdırvekerejşehrıtahrançevresındekıdiğerşehırlerdensosyalstatü , </a:t>
            </a:r>
            <a:r>
              <a:rPr lang="en-US" b="1" dirty="0" err="1">
                <a:latin typeface="Times New Roman" panose="02020603050405020304" pitchFamily="18" charset="0"/>
                <a:ea typeface="Times New Roman" panose="02020603050405020304" pitchFamily="18" charset="0"/>
              </a:rPr>
              <a:t>kültürel</a:t>
            </a:r>
            <a:r>
              <a:rPr lang="en-US" b="1" dirty="0">
                <a:latin typeface="Times New Roman" panose="02020603050405020304" pitchFamily="18" charset="0"/>
                <a:ea typeface="Times New Roman" panose="02020603050405020304" pitchFamily="18" charset="0"/>
              </a:rPr>
              <a:t> , </a:t>
            </a:r>
            <a:r>
              <a:rPr lang="en-US" b="1" dirty="0" err="1">
                <a:latin typeface="Times New Roman" panose="02020603050405020304" pitchFamily="18" charset="0"/>
                <a:ea typeface="Times New Roman" panose="02020603050405020304" pitchFamily="18" charset="0"/>
              </a:rPr>
              <a:t>ekonomı</a:t>
            </a:r>
            <a:r>
              <a:rPr lang="en-US" b="1" dirty="0">
                <a:latin typeface="Times New Roman" panose="02020603050405020304" pitchFamily="18" charset="0"/>
                <a:ea typeface="Times New Roman" panose="02020603050405020304" pitchFamily="18" charset="0"/>
              </a:rPr>
              <a:t> , </a:t>
            </a:r>
            <a:r>
              <a:rPr lang="en-US" b="1" dirty="0" err="1">
                <a:latin typeface="Times New Roman" panose="02020603050405020304" pitchFamily="18" charset="0"/>
                <a:ea typeface="Times New Roman" panose="02020603050405020304" pitchFamily="18" charset="0"/>
              </a:rPr>
              <a:t>coğrafıyavehavadurumuolarakdahaıyıkoşullardadır</a:t>
            </a:r>
            <a:r>
              <a:rPr lang="en-US" b="1" dirty="0">
                <a:latin typeface="Times New Roman" panose="02020603050405020304" pitchFamily="18" charset="0"/>
                <a:ea typeface="Times New Roman" panose="02020603050405020304" pitchFamily="18" charset="0"/>
              </a:rPr>
              <a:t>.</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66</a:t>
            </a:fld>
            <a:endParaRPr lang="en-US" dirty="0"/>
          </a:p>
        </p:txBody>
      </p:sp>
    </p:spTree>
    <p:extLst>
      <p:ext uri="{BB962C8B-B14F-4D97-AF65-F5344CB8AC3E}">
        <p14:creationId xmlns:p14="http://schemas.microsoft.com/office/powerpoint/2010/main" val="13164180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44436" y="1272512"/>
            <a:ext cx="8686800" cy="3733330"/>
          </a:xfrm>
          <a:prstGeom prst="rect">
            <a:avLst/>
          </a:prstGeom>
        </p:spPr>
        <p:txBody>
          <a:bodyPr wrap="square">
            <a:spAutoFit/>
          </a:bodyPr>
          <a:lstStyle/>
          <a:p>
            <a:pPr marL="228600" algn="just" rtl="1">
              <a:lnSpc>
                <a:spcPct val="115000"/>
              </a:lnSpc>
              <a:spcAft>
                <a:spcPts val="1000"/>
              </a:spcAft>
            </a:pPr>
            <a:r>
              <a:rPr lang="fa-IR" sz="2000" dirty="0">
                <a:latin typeface="Times New Roman" panose="02020603050405020304" pitchFamily="18" charset="0"/>
                <a:ea typeface="Times New Roman" panose="02020603050405020304" pitchFamily="18" charset="0"/>
                <a:cs typeface="B Mitra" panose="00000400000000000000" pitchFamily="2" charset="-78"/>
              </a:rPr>
              <a:t>6- ضمن اینکه منطقه عظیمیه کرج همجوار با شاهراه ارتباطی پایتخت کشور و منطقه توریستی شمال کشور (جاده چالوس)می باشد که علاوه بر تردد میلیونها نفر گردشگر در سال شاهد حضور صدها هزار گردشگرطی تعطیلات هر پایان هفته در مسیر این جاده و منطقه عظیمیه می باشد</a:t>
            </a:r>
            <a:r>
              <a:rPr lang="en-US" sz="2000" dirty="0">
                <a:latin typeface="Times New Roman" panose="02020603050405020304" pitchFamily="18" charset="0"/>
                <a:ea typeface="Times New Roman" panose="02020603050405020304" pitchFamily="18" charset="0"/>
                <a:cs typeface="B Mitra" panose="00000400000000000000" pitchFamily="2" charset="-78"/>
              </a:rPr>
              <a:t>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gn="just">
              <a:lnSpc>
                <a:spcPct val="115000"/>
              </a:lnSpc>
              <a:spcAft>
                <a:spcPts val="1000"/>
              </a:spcAft>
            </a:pPr>
            <a:r>
              <a:rPr lang="en-US" dirty="0">
                <a:latin typeface="Times New Roman" panose="02020603050405020304" pitchFamily="18" charset="0"/>
                <a:ea typeface="Times New Roman" panose="02020603050405020304" pitchFamily="18" charset="0"/>
                <a:cs typeface="B Mitra" panose="00000400000000000000" pitchFamily="2" charset="-78"/>
              </a:rPr>
              <a:t>6- Moreover, </a:t>
            </a:r>
            <a:r>
              <a:rPr lang="en-US" dirty="0" err="1">
                <a:latin typeface="Times New Roman" panose="02020603050405020304" pitchFamily="18" charset="0"/>
                <a:ea typeface="Times New Roman" panose="02020603050405020304" pitchFamily="18" charset="0"/>
                <a:cs typeface="B Mitra" panose="00000400000000000000" pitchFamily="2" charset="-78"/>
              </a:rPr>
              <a:t>azimieh</a:t>
            </a:r>
            <a:r>
              <a:rPr lang="en-US" dirty="0">
                <a:latin typeface="Times New Roman" panose="02020603050405020304" pitchFamily="18" charset="0"/>
                <a:ea typeface="Times New Roman" panose="02020603050405020304" pitchFamily="18" charset="0"/>
                <a:cs typeface="B Mitra" panose="00000400000000000000" pitchFamily="2" charset="-78"/>
              </a:rPr>
              <a:t> special touring zone is adjacent with the road linking Tehran to the North touring region (</a:t>
            </a:r>
            <a:r>
              <a:rPr lang="en-US" dirty="0" err="1">
                <a:latin typeface="Times New Roman" panose="02020603050405020304" pitchFamily="18" charset="0"/>
                <a:ea typeface="Times New Roman" panose="02020603050405020304" pitchFamily="18" charset="0"/>
                <a:cs typeface="B Mitra" panose="00000400000000000000" pitchFamily="2" charset="-78"/>
              </a:rPr>
              <a:t>Chaloos</a:t>
            </a:r>
            <a:r>
              <a:rPr lang="en-US" dirty="0">
                <a:latin typeface="Times New Roman" panose="02020603050405020304" pitchFamily="18" charset="0"/>
                <a:ea typeface="Times New Roman" panose="02020603050405020304" pitchFamily="18" charset="0"/>
                <a:cs typeface="B Mitra" panose="00000400000000000000" pitchFamily="2" charset="-78"/>
              </a:rPr>
              <a:t>) and welcomes hundred thousands of tourists during holidays and weekends.</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171450">
              <a:lnSpc>
                <a:spcPct val="115000"/>
              </a:lnSpc>
              <a:spcAft>
                <a:spcPts val="1000"/>
              </a:spcAft>
            </a:pPr>
            <a:r>
              <a:rPr lang="en-US" b="1" dirty="0">
                <a:latin typeface="Times New Roman" panose="02020603050405020304" pitchFamily="18" charset="0"/>
                <a:ea typeface="Times New Roman" panose="02020603050405020304" pitchFamily="18" charset="0"/>
                <a:cs typeface="B Mitra" panose="00000400000000000000" pitchFamily="2" charset="-78"/>
              </a:rPr>
              <a:t>6-Porojenın </a:t>
            </a:r>
            <a:r>
              <a:rPr lang="en-US" b="1" dirty="0" err="1">
                <a:latin typeface="Times New Roman" panose="02020603050405020304" pitchFamily="18" charset="0"/>
                <a:ea typeface="Times New Roman" panose="02020603050405020304" pitchFamily="18" charset="0"/>
                <a:cs typeface="B Mitra" panose="00000400000000000000" pitchFamily="2" charset="-78"/>
              </a:rPr>
              <a:t>alanıbaşkentveülkenınküzeyındekıturızımbölgesının</a:t>
            </a:r>
            <a:r>
              <a:rPr lang="en-US" b="1" dirty="0">
                <a:latin typeface="Times New Roman" panose="02020603050405020304" pitchFamily="18" charset="0"/>
                <a:ea typeface="Times New Roman" panose="02020603050405020304" pitchFamily="18" charset="0"/>
                <a:cs typeface="B Mitra" panose="00000400000000000000" pitchFamily="2" charset="-78"/>
              </a:rPr>
              <a:t> (</a:t>
            </a:r>
            <a:r>
              <a:rPr lang="en-US" b="1" dirty="0" err="1">
                <a:latin typeface="Times New Roman" panose="02020603050405020304" pitchFamily="18" charset="0"/>
                <a:ea typeface="Times New Roman" panose="02020603050405020304" pitchFamily="18" charset="0"/>
                <a:cs typeface="B Mitra" panose="00000400000000000000" pitchFamily="2" charset="-78"/>
              </a:rPr>
              <a:t>çalosyolo</a:t>
            </a:r>
            <a:r>
              <a:rPr lang="en-US" b="1" dirty="0">
                <a:latin typeface="Times New Roman" panose="02020603050405020304" pitchFamily="18" charset="0"/>
                <a:ea typeface="Times New Roman" panose="02020603050405020304" pitchFamily="18" charset="0"/>
                <a:cs typeface="B Mitra" panose="00000400000000000000" pitchFamily="2" charset="-78"/>
              </a:rPr>
              <a:t>)karayolununbıtışındedırkıyıldamılyonlarcaturıstbukarayoluveporojedengeçışsağlıy.</a:t>
            </a:r>
          </a:p>
          <a:p>
            <a:pPr marL="171450">
              <a:lnSpc>
                <a:spcPct val="115000"/>
              </a:lnSpc>
              <a:spcAft>
                <a:spcPts val="1000"/>
              </a:spcAft>
            </a:pP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67</a:t>
            </a:fld>
            <a:endParaRPr lang="en-US" dirty="0"/>
          </a:p>
        </p:txBody>
      </p:sp>
    </p:spTree>
    <p:extLst>
      <p:ext uri="{BB962C8B-B14F-4D97-AF65-F5344CB8AC3E}">
        <p14:creationId xmlns:p14="http://schemas.microsoft.com/office/powerpoint/2010/main" val="1198991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54827" y="1189538"/>
            <a:ext cx="8894618" cy="2247795"/>
          </a:xfrm>
          <a:prstGeom prst="rect">
            <a:avLst/>
          </a:prstGeom>
        </p:spPr>
        <p:txBody>
          <a:bodyPr wrap="square">
            <a:spAutoFit/>
          </a:bodyPr>
          <a:lstStyle/>
          <a:p>
            <a:pPr marL="228600" algn="just" rtl="1">
              <a:lnSpc>
                <a:spcPct val="115000"/>
              </a:lnSpc>
              <a:spcAft>
                <a:spcPts val="1000"/>
              </a:spcAft>
            </a:pPr>
            <a:r>
              <a:rPr lang="fa-IR" sz="2000" dirty="0">
                <a:latin typeface="Times New Roman" panose="02020603050405020304" pitchFamily="18" charset="0"/>
                <a:ea typeface="Times New Roman" panose="02020603050405020304" pitchFamily="18" charset="0"/>
                <a:cs typeface="B Mitra" panose="00000400000000000000" pitchFamily="2" charset="-78"/>
              </a:rPr>
              <a:t>7- ضمن اینکه استان تهران و البرز با حدود 20 میلیون نفر جمعیت یکجا و به این شکل فاقد امکانات مجموعه رفاهی و تفریحی و ... که در طرح عظیمیه دیده شده است می باشد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nSpc>
                <a:spcPct val="115000"/>
              </a:lnSpc>
              <a:spcAft>
                <a:spcPts val="1000"/>
              </a:spcAft>
            </a:pPr>
            <a:r>
              <a:rPr lang="en-US" dirty="0">
                <a:latin typeface="Times New Roman" panose="02020603050405020304" pitchFamily="18" charset="0"/>
                <a:ea typeface="Times New Roman" panose="02020603050405020304" pitchFamily="18" charset="0"/>
                <a:cs typeface="B Mitra" panose="00000400000000000000" pitchFamily="2" charset="-78"/>
              </a:rPr>
              <a:t>7- In addition, Tehran and </a:t>
            </a:r>
            <a:r>
              <a:rPr lang="en-US" dirty="0" err="1">
                <a:latin typeface="Times New Roman" panose="02020603050405020304" pitchFamily="18" charset="0"/>
                <a:ea typeface="Times New Roman" panose="02020603050405020304" pitchFamily="18" charset="0"/>
                <a:cs typeface="B Mitra" panose="00000400000000000000" pitchFamily="2" charset="-78"/>
              </a:rPr>
              <a:t>alborz</a:t>
            </a:r>
            <a:r>
              <a:rPr lang="en-US" dirty="0">
                <a:latin typeface="Times New Roman" panose="02020603050405020304" pitchFamily="18" charset="0"/>
                <a:ea typeface="Times New Roman" panose="02020603050405020304" pitchFamily="18" charset="0"/>
                <a:cs typeface="B Mitra" panose="00000400000000000000" pitchFamily="2" charset="-78"/>
              </a:rPr>
              <a:t> provinces with around 20 millions of  population do not possess as recreational and fun facilities as  provided in </a:t>
            </a:r>
            <a:r>
              <a:rPr lang="en-US" dirty="0" err="1">
                <a:latin typeface="Times New Roman" panose="02020603050405020304" pitchFamily="18" charset="0"/>
                <a:ea typeface="Times New Roman" panose="02020603050405020304" pitchFamily="18" charset="0"/>
                <a:cs typeface="B Mitra" panose="00000400000000000000" pitchFamily="2" charset="-78"/>
              </a:rPr>
              <a:t>azimieh</a:t>
            </a:r>
            <a:r>
              <a:rPr lang="en-US" dirty="0">
                <a:latin typeface="Times New Roman" panose="02020603050405020304" pitchFamily="18" charset="0"/>
                <a:ea typeface="Times New Roman" panose="02020603050405020304" pitchFamily="18" charset="0"/>
                <a:cs typeface="B Mitra" panose="00000400000000000000" pitchFamily="2" charset="-78"/>
              </a:rPr>
              <a:t> special touring zone.</a:t>
            </a:r>
            <a:endParaRPr lang="en-US" sz="1600" dirty="0">
              <a:latin typeface="Calibri" panose="020F0502020204030204" pitchFamily="34" charset="0"/>
              <a:ea typeface="Times New Roman" panose="02020603050405020304" pitchFamily="18" charset="0"/>
              <a:cs typeface="Arial" panose="020B0604020202020204" pitchFamily="34" charset="0"/>
            </a:endParaRPr>
          </a:p>
          <a:p>
            <a:r>
              <a:rPr lang="tr-TR" b="1" dirty="0">
                <a:latin typeface="Times New Roman" panose="02020603050405020304" pitchFamily="18" charset="0"/>
                <a:ea typeface="Times New Roman" panose="02020603050405020304" pitchFamily="18" charset="0"/>
                <a:cs typeface="B Mitra" panose="00000400000000000000" pitchFamily="2" charset="-78"/>
              </a:rPr>
              <a:t>7- Ayrıca Tahran ve Kerej ıllerı ortalama 20 mılyon nüfusoyla  böyle bır  porojeden yoksunlar .</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68</a:t>
            </a:fld>
            <a:endParaRPr lang="en-US" dirty="0"/>
          </a:p>
        </p:txBody>
      </p:sp>
    </p:spTree>
    <p:extLst>
      <p:ext uri="{BB962C8B-B14F-4D97-AF65-F5344CB8AC3E}">
        <p14:creationId xmlns:p14="http://schemas.microsoft.com/office/powerpoint/2010/main" val="3859979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400" y="207749"/>
            <a:ext cx="9673935" cy="6295057"/>
          </a:xfrm>
          <a:prstGeom prst="rect">
            <a:avLst/>
          </a:prstGeom>
        </p:spPr>
        <p:txBody>
          <a:bodyPr wrap="square">
            <a:spAutoFit/>
          </a:bodyPr>
          <a:lstStyle/>
          <a:p>
            <a:pPr marL="228600" algn="just" rtl="1">
              <a:lnSpc>
                <a:spcPct val="115000"/>
              </a:lnSpc>
              <a:spcAft>
                <a:spcPts val="1000"/>
              </a:spcAft>
            </a:pPr>
            <a:r>
              <a:rPr lang="fa-IR" sz="2000" dirty="0">
                <a:latin typeface="Times New Roman" panose="02020603050405020304" pitchFamily="18" charset="0"/>
                <a:ea typeface="Times New Roman" panose="02020603050405020304" pitchFamily="18" charset="0"/>
                <a:cs typeface="B Mitra" panose="00000400000000000000" pitchFamily="2" charset="-78"/>
              </a:rPr>
              <a:t>8- منطقه نمونه گردشگری عظیمیه در سال 1388 یا 2009به تصویب هیئت دولت جمهوری اسلامی ایران که بالاترین مقام اجرایی در امور قانونی کشور است رسیده و دولت به سازمان گردشگری کشور اجازه داده تا نسبت به انتخاب عاملی قوی و خوش سابقه برای ایجاد مناطق نمونه گردشگری اقدام نماید و شرکت توسعه گردشگری آراد با داشتن این دو ویژه گی و با در نظر گیری دلایلی که ذکر گردید انتخاب شده است  و حتی وقتیکه درسال مذکور شهر کرج هم از شهرهای استان تهران محسوب میشد و هیئت دولت جمهوری اسلامی ایران در آن سال علاوه بر این منطقه نمونه  همزمان تعداد 43 منطقه نمونه گردشگری دیگر را در استان تهران به تصویب رساند شرکت آراد  مشتاق شد با انگیزه ای بالا نسبت به ایجاد منطقه نمونه گردشگری عظیمیه پیگری و اقدام  نماید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lvl="0">
              <a:lnSpc>
                <a:spcPct val="115000"/>
              </a:lnSpc>
              <a:spcAft>
                <a:spcPts val="1000"/>
              </a:spcAft>
            </a:pPr>
            <a:r>
              <a:rPr lang="en-US" dirty="0">
                <a:latin typeface="Times New Roman" panose="02020603050405020304" pitchFamily="18" charset="0"/>
                <a:ea typeface="Times New Roman" panose="02020603050405020304" pitchFamily="18" charset="0"/>
                <a:cs typeface="B Mitra" panose="00000400000000000000" pitchFamily="2" charset="-78"/>
              </a:rPr>
              <a:t>8- In 2009, </a:t>
            </a:r>
            <a:r>
              <a:rPr lang="en-US" dirty="0" err="1">
                <a:latin typeface="Times New Roman" panose="02020603050405020304" pitchFamily="18" charset="0"/>
                <a:ea typeface="Times New Roman" panose="02020603050405020304" pitchFamily="18" charset="0"/>
                <a:cs typeface="B Mitra" panose="00000400000000000000" pitchFamily="2" charset="-78"/>
              </a:rPr>
              <a:t>azimieh</a:t>
            </a:r>
            <a:r>
              <a:rPr lang="en-US" dirty="0">
                <a:latin typeface="Times New Roman" panose="02020603050405020304" pitchFamily="18" charset="0"/>
                <a:ea typeface="Times New Roman" panose="02020603050405020304" pitchFamily="18" charset="0"/>
                <a:cs typeface="B Mitra" panose="00000400000000000000" pitchFamily="2" charset="-78"/>
              </a:rPr>
              <a:t> special touring zone was approved by the highest executive authority in </a:t>
            </a:r>
            <a:r>
              <a:rPr lang="en-US" dirty="0" err="1">
                <a:latin typeface="Times New Roman" panose="02020603050405020304" pitchFamily="18" charset="0"/>
                <a:ea typeface="Times New Roman" panose="02020603050405020304" pitchFamily="18" charset="0"/>
                <a:cs typeface="B Mitra" panose="00000400000000000000" pitchFamily="2" charset="-78"/>
              </a:rPr>
              <a:t>iran</a:t>
            </a:r>
            <a:r>
              <a:rPr lang="en-US" dirty="0">
                <a:latin typeface="Times New Roman" panose="02020603050405020304" pitchFamily="18" charset="0"/>
                <a:ea typeface="Times New Roman" panose="02020603050405020304" pitchFamily="18" charset="0"/>
                <a:cs typeface="B Mitra" panose="00000400000000000000" pitchFamily="2" charset="-78"/>
              </a:rPr>
              <a:t> (that is the government). The </a:t>
            </a:r>
            <a:r>
              <a:rPr lang="en-US" dirty="0" err="1">
                <a:latin typeface="Times New Roman" panose="02020603050405020304" pitchFamily="18" charset="0"/>
                <a:ea typeface="Times New Roman" panose="02020603050405020304" pitchFamily="18" charset="0"/>
                <a:cs typeface="B Mitra" panose="00000400000000000000" pitchFamily="2" charset="-78"/>
              </a:rPr>
              <a:t>govrnemenbt</a:t>
            </a:r>
            <a:r>
              <a:rPr lang="en-US" dirty="0">
                <a:latin typeface="Times New Roman" panose="02020603050405020304" pitchFamily="18" charset="0"/>
                <a:ea typeface="Times New Roman" panose="02020603050405020304" pitchFamily="18" charset="0"/>
                <a:cs typeface="B Mitra" panose="00000400000000000000" pitchFamily="2" charset="-78"/>
              </a:rPr>
              <a:t> permitted the tourism organization to choose a reputable agent for establishment of special touring zones. Possessing such a </a:t>
            </a:r>
            <a:r>
              <a:rPr lang="en-US" dirty="0" err="1">
                <a:latin typeface="Times New Roman" panose="02020603050405020304" pitchFamily="18" charset="0"/>
                <a:ea typeface="Times New Roman" panose="02020603050405020304" pitchFamily="18" charset="0"/>
                <a:cs typeface="B Mitra" panose="00000400000000000000" pitchFamily="2" charset="-78"/>
              </a:rPr>
              <a:t>feature,Arad</a:t>
            </a:r>
            <a:r>
              <a:rPr lang="en-US" dirty="0">
                <a:latin typeface="Times New Roman" panose="02020603050405020304" pitchFamily="18" charset="0"/>
                <a:ea typeface="Times New Roman" panose="02020603050405020304" pitchFamily="18" charset="0"/>
                <a:cs typeface="B Mitra" panose="00000400000000000000" pitchFamily="2" charset="-78"/>
              </a:rPr>
              <a:t> touring company enthusiastically took </a:t>
            </a:r>
            <a:r>
              <a:rPr lang="en-US" dirty="0" err="1">
                <a:latin typeface="Times New Roman" panose="02020603050405020304" pitchFamily="18" charset="0"/>
                <a:ea typeface="Times New Roman" panose="02020603050405020304" pitchFamily="18" charset="0"/>
                <a:cs typeface="B Mitra" panose="00000400000000000000" pitchFamily="2" charset="-78"/>
              </a:rPr>
              <a:t>measyres</a:t>
            </a:r>
            <a:r>
              <a:rPr lang="en-US" dirty="0">
                <a:latin typeface="Times New Roman" panose="02020603050405020304" pitchFamily="18" charset="0"/>
                <a:ea typeface="Times New Roman" panose="02020603050405020304" pitchFamily="18" charset="0"/>
                <a:cs typeface="B Mitra" panose="00000400000000000000" pitchFamily="2" charset="-78"/>
              </a:rPr>
              <a:t> to establish </a:t>
            </a:r>
            <a:r>
              <a:rPr lang="en-US" dirty="0" err="1">
                <a:latin typeface="Times New Roman" panose="02020603050405020304" pitchFamily="18" charset="0"/>
                <a:ea typeface="Times New Roman" panose="02020603050405020304" pitchFamily="18" charset="0"/>
                <a:cs typeface="B Mitra" panose="00000400000000000000" pitchFamily="2" charset="-78"/>
              </a:rPr>
              <a:t>azimieh</a:t>
            </a:r>
            <a:r>
              <a:rPr lang="en-US" dirty="0">
                <a:latin typeface="Times New Roman" panose="02020603050405020304" pitchFamily="18" charset="0"/>
                <a:ea typeface="Times New Roman" panose="02020603050405020304" pitchFamily="18" charset="0"/>
                <a:cs typeface="B Mitra" panose="00000400000000000000" pitchFamily="2" charset="-78"/>
              </a:rPr>
              <a:t> special touring zone among the other 43 touring zones approved by the government of </a:t>
            </a:r>
            <a:r>
              <a:rPr lang="en-US" dirty="0" err="1">
                <a:latin typeface="Times New Roman" panose="02020603050405020304" pitchFamily="18" charset="0"/>
                <a:ea typeface="Times New Roman" panose="02020603050405020304" pitchFamily="18" charset="0"/>
                <a:cs typeface="B Mitra" panose="00000400000000000000" pitchFamily="2" charset="-78"/>
              </a:rPr>
              <a:t>I.R.Iran</a:t>
            </a:r>
            <a:r>
              <a:rPr lang="en-US" dirty="0">
                <a:latin typeface="Times New Roman" panose="02020603050405020304" pitchFamily="18" charset="0"/>
                <a:ea typeface="Times New Roman" panose="02020603050405020304" pitchFamily="18" charset="0"/>
                <a:cs typeface="B Mitra" panose="00000400000000000000" pitchFamily="2" charset="-78"/>
              </a:rPr>
              <a:t>.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171450">
              <a:lnSpc>
                <a:spcPct val="115000"/>
              </a:lnSpc>
              <a:spcAft>
                <a:spcPts val="1000"/>
              </a:spcAft>
            </a:pPr>
            <a:r>
              <a:rPr lang="en-US" b="1" dirty="0">
                <a:latin typeface="Times New Roman" panose="02020603050405020304" pitchFamily="18" charset="0"/>
                <a:ea typeface="Times New Roman" panose="02020603050405020304" pitchFamily="18" charset="0"/>
                <a:cs typeface="B Mitra" panose="00000400000000000000" pitchFamily="2" charset="-78"/>
              </a:rPr>
              <a:t>8-azımıye  </a:t>
            </a:r>
            <a:r>
              <a:rPr lang="en-US" b="1" dirty="0" err="1">
                <a:latin typeface="Times New Roman" panose="02020603050405020304" pitchFamily="18" charset="0"/>
                <a:ea typeface="Times New Roman" panose="02020603050405020304" pitchFamily="18" charset="0"/>
                <a:cs typeface="B Mitra" panose="00000400000000000000" pitchFamily="2" charset="-78"/>
              </a:rPr>
              <a:t>porojesı</a:t>
            </a:r>
            <a:r>
              <a:rPr lang="en-US" b="1" dirty="0">
                <a:latin typeface="Times New Roman" panose="02020603050405020304" pitchFamily="18" charset="0"/>
                <a:ea typeface="Times New Roman" panose="02020603050405020304" pitchFamily="18" charset="0"/>
                <a:cs typeface="B Mitra" panose="00000400000000000000" pitchFamily="2" charset="-78"/>
              </a:rPr>
              <a:t>  (2009) </a:t>
            </a:r>
            <a:r>
              <a:rPr lang="en-US" b="1" dirty="0" err="1">
                <a:latin typeface="Times New Roman" panose="02020603050405020304" pitchFamily="18" charset="0"/>
                <a:ea typeface="Times New Roman" panose="02020603050405020304" pitchFamily="18" charset="0"/>
                <a:cs typeface="B Mitra" panose="00000400000000000000" pitchFamily="2" charset="-78"/>
              </a:rPr>
              <a:t>yılındadevletkabınesıonayınageçmışdırkıbu</a:t>
            </a:r>
            <a:r>
              <a:rPr lang="en-US" b="1" dirty="0">
                <a:latin typeface="Times New Roman" panose="02020603050405020304" pitchFamily="18" charset="0"/>
                <a:ea typeface="Times New Roman" panose="02020603050405020304" pitchFamily="18" charset="0"/>
                <a:cs typeface="B Mitra" panose="00000400000000000000" pitchFamily="2" charset="-78"/>
              </a:rPr>
              <a:t>  organ  </a:t>
            </a:r>
            <a:r>
              <a:rPr lang="en-US" b="1" dirty="0" err="1">
                <a:latin typeface="Times New Roman" panose="02020603050405020304" pitchFamily="18" charset="0"/>
                <a:ea typeface="Times New Roman" panose="02020603050405020304" pitchFamily="18" charset="0"/>
                <a:cs typeface="B Mitra" panose="00000400000000000000" pitchFamily="2" charset="-78"/>
              </a:rPr>
              <a:t>ülkenınhukukıışlerının</a:t>
            </a:r>
            <a:r>
              <a:rPr lang="en-US" b="1" dirty="0">
                <a:latin typeface="Times New Roman" panose="02020603050405020304" pitchFamily="18" charset="0"/>
                <a:ea typeface="Times New Roman" panose="02020603050405020304" pitchFamily="18" charset="0"/>
                <a:cs typeface="B Mitra" panose="00000400000000000000" pitchFamily="2" charset="-78"/>
              </a:rPr>
              <a:t>  en üstyönetıcıdırvedevlettırızımbakanlığınaızınvermışdırkıporojeıçıntahrıçesııyıolarnvegöçlubır factor  </a:t>
            </a:r>
            <a:r>
              <a:rPr lang="en-US" b="1" dirty="0" err="1">
                <a:latin typeface="Times New Roman" panose="02020603050405020304" pitchFamily="18" charset="0"/>
                <a:ea typeface="Times New Roman" panose="02020603050405020304" pitchFamily="18" charset="0"/>
                <a:cs typeface="B Mitra" panose="00000400000000000000" pitchFamily="2" charset="-78"/>
              </a:rPr>
              <a:t>seçsınlerve</a:t>
            </a:r>
            <a:r>
              <a:rPr lang="en-US" b="1" dirty="0">
                <a:latin typeface="Times New Roman" panose="02020603050405020304" pitchFamily="18" charset="0"/>
                <a:ea typeface="Times New Roman" panose="02020603050405020304" pitchFamily="18" charset="0"/>
                <a:cs typeface="B Mitra" panose="00000400000000000000" pitchFamily="2" charset="-78"/>
              </a:rPr>
              <a:t> Arad </a:t>
            </a:r>
            <a:r>
              <a:rPr lang="en-US" b="1" dirty="0" err="1">
                <a:latin typeface="Times New Roman" panose="02020603050405020304" pitchFamily="18" charset="0"/>
                <a:ea typeface="Times New Roman" panose="02020603050405020304" pitchFamily="18" charset="0"/>
                <a:cs typeface="B Mitra" panose="00000400000000000000" pitchFamily="2" charset="-78"/>
              </a:rPr>
              <a:t>şırketıbuıkıözelığe</a:t>
            </a:r>
            <a:r>
              <a:rPr lang="en-US" b="1" dirty="0">
                <a:latin typeface="Times New Roman" panose="02020603050405020304" pitchFamily="18" charset="0"/>
                <a:ea typeface="Times New Roman" panose="02020603050405020304" pitchFamily="18" charset="0"/>
                <a:cs typeface="B Mitra" panose="00000400000000000000" pitchFamily="2" charset="-78"/>
              </a:rPr>
              <a:t> sahıb </a:t>
            </a:r>
            <a:r>
              <a:rPr lang="en-US" b="1" dirty="0" err="1">
                <a:latin typeface="Times New Roman" panose="02020603050405020304" pitchFamily="18" charset="0"/>
                <a:ea typeface="Times New Roman" panose="02020603050405020304" pitchFamily="18" charset="0"/>
                <a:cs typeface="B Mitra" panose="00000400000000000000" pitchFamily="2" charset="-78"/>
              </a:rPr>
              <a:t>oldüğündanseçıldıvehatta</a:t>
            </a:r>
            <a:r>
              <a:rPr lang="en-US" b="1" dirty="0">
                <a:latin typeface="Times New Roman" panose="02020603050405020304" pitchFamily="18" charset="0"/>
                <a:ea typeface="Times New Roman" panose="02020603050405020304" pitchFamily="18" charset="0"/>
                <a:cs typeface="B Mitra" panose="00000400000000000000" pitchFamily="2" charset="-78"/>
              </a:rPr>
              <a:t> o </a:t>
            </a:r>
            <a:r>
              <a:rPr lang="en-US" b="1" dirty="0" err="1">
                <a:latin typeface="Times New Roman" panose="02020603050405020304" pitchFamily="18" charset="0"/>
                <a:ea typeface="Times New Roman" panose="02020603050405020304" pitchFamily="18" charset="0"/>
                <a:cs typeface="B Mitra" panose="00000400000000000000" pitchFamily="2" charset="-78"/>
              </a:rPr>
              <a:t>donemdeKerejşehrıtahranınşehrlerınden</a:t>
            </a:r>
            <a:r>
              <a:rPr lang="en-US" b="1" dirty="0">
                <a:latin typeface="Times New Roman" panose="02020603050405020304" pitchFamily="18" charset="0"/>
                <a:ea typeface="Times New Roman" panose="02020603050405020304" pitchFamily="18" charset="0"/>
                <a:cs typeface="B Mitra" panose="00000400000000000000" pitchFamily="2" charset="-78"/>
              </a:rPr>
              <a:t> Kabul </a:t>
            </a:r>
            <a:r>
              <a:rPr lang="en-US" b="1" dirty="0" err="1">
                <a:latin typeface="Times New Roman" panose="02020603050405020304" pitchFamily="18" charset="0"/>
                <a:ea typeface="Times New Roman" panose="02020603050405020304" pitchFamily="18" charset="0"/>
                <a:cs typeface="B Mitra" panose="00000400000000000000" pitchFamily="2" charset="-78"/>
              </a:rPr>
              <a:t>edılıyorduvedevletkabınesıbuporojedenbaşka</a:t>
            </a:r>
            <a:r>
              <a:rPr lang="en-US" b="1" dirty="0">
                <a:latin typeface="Times New Roman" panose="02020603050405020304" pitchFamily="18" charset="0"/>
                <a:ea typeface="Times New Roman" panose="02020603050405020304" pitchFamily="18" charset="0"/>
                <a:cs typeface="B Mitra" panose="00000400000000000000" pitchFamily="2" charset="-78"/>
              </a:rPr>
              <a:t> 43 </a:t>
            </a:r>
            <a:r>
              <a:rPr lang="en-US" b="1" dirty="0" err="1">
                <a:latin typeface="Times New Roman" panose="02020603050405020304" pitchFamily="18" charset="0"/>
                <a:ea typeface="Times New Roman" panose="02020603050405020304" pitchFamily="18" charset="0"/>
                <a:cs typeface="B Mitra" panose="00000400000000000000" pitchFamily="2" charset="-78"/>
              </a:rPr>
              <a:t>ornekalanporojesıdahatahranıçınonaylamışdı</a:t>
            </a:r>
            <a:r>
              <a:rPr lang="en-US" b="1" dirty="0">
                <a:latin typeface="Times New Roman" panose="02020603050405020304" pitchFamily="18" charset="0"/>
                <a:ea typeface="Times New Roman" panose="02020603050405020304" pitchFamily="18" charset="0"/>
                <a:cs typeface="B Mitra" panose="00000400000000000000" pitchFamily="2" charset="-78"/>
              </a:rPr>
              <a:t> .</a:t>
            </a:r>
            <a:r>
              <a:rPr lang="en-US" b="1" dirty="0" err="1">
                <a:latin typeface="Times New Roman" panose="02020603050405020304" pitchFamily="18" charset="0"/>
                <a:ea typeface="Times New Roman" panose="02020603050405020304" pitchFamily="18" charset="0"/>
                <a:cs typeface="B Mitra" panose="00000400000000000000" pitchFamily="2" charset="-78"/>
              </a:rPr>
              <a:t>vearadşırketı</a:t>
            </a:r>
            <a:r>
              <a:rPr lang="en-US" b="1" dirty="0">
                <a:latin typeface="Times New Roman" panose="02020603050405020304" pitchFamily="18" charset="0"/>
                <a:ea typeface="Times New Roman" panose="02020603050405020304" pitchFamily="18" charset="0"/>
                <a:cs typeface="B Mitra" panose="00000400000000000000" pitchFamily="2" charset="-78"/>
              </a:rPr>
              <a:t> 44 </a:t>
            </a:r>
            <a:r>
              <a:rPr lang="en-US" b="1" dirty="0" err="1">
                <a:latin typeface="Times New Roman" panose="02020603050405020304" pitchFamily="18" charset="0"/>
                <a:ea typeface="Times New Roman" panose="02020603050405020304" pitchFamily="18" charset="0"/>
                <a:cs typeface="B Mitra" panose="00000400000000000000" pitchFamily="2" charset="-78"/>
              </a:rPr>
              <a:t>ornekalandanbuporojeyıseçmışdır</a:t>
            </a: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69</a:t>
            </a:fld>
            <a:endParaRPr lang="en-US" dirty="0"/>
          </a:p>
        </p:txBody>
      </p:sp>
    </p:spTree>
    <p:extLst>
      <p:ext uri="{BB962C8B-B14F-4D97-AF65-F5344CB8AC3E}">
        <p14:creationId xmlns:p14="http://schemas.microsoft.com/office/powerpoint/2010/main" val="6322846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655" y="292212"/>
            <a:ext cx="10793560" cy="6077416"/>
          </a:xfrm>
          <a:prstGeom prst="rect">
            <a:avLst/>
          </a:prstGeom>
        </p:spPr>
      </p:pic>
      <p:sp>
        <p:nvSpPr>
          <p:cNvPr id="2" name="Slide Number Placeholder 1"/>
          <p:cNvSpPr>
            <a:spLocks noGrp="1"/>
          </p:cNvSpPr>
          <p:nvPr>
            <p:ph type="sldNum" sz="quarter" idx="12"/>
          </p:nvPr>
        </p:nvSpPr>
        <p:spPr>
          <a:xfrm>
            <a:off x="0" y="787782"/>
            <a:ext cx="779767" cy="365125"/>
          </a:xfrm>
        </p:spPr>
        <p:txBody>
          <a:bodyPr/>
          <a:lstStyle/>
          <a:p>
            <a:pPr algn="l"/>
            <a:fld id="{D57F1E4F-1CFF-5643-939E-217C01CDF565}" type="slidenum">
              <a:rPr lang="en-US" smtClean="0"/>
              <a:pPr algn="l"/>
              <a:t>7</a:t>
            </a:fld>
            <a:endParaRPr lang="en-US" dirty="0"/>
          </a:p>
        </p:txBody>
      </p:sp>
    </p:spTree>
    <p:extLst>
      <p:ext uri="{BB962C8B-B14F-4D97-AF65-F5344CB8AC3E}">
        <p14:creationId xmlns:p14="http://schemas.microsoft.com/office/powerpoint/2010/main" val="2825620835"/>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19745" y="732108"/>
            <a:ext cx="8769927" cy="3890296"/>
          </a:xfrm>
          <a:prstGeom prst="rect">
            <a:avLst/>
          </a:prstGeom>
        </p:spPr>
        <p:txBody>
          <a:bodyPr wrap="square">
            <a:spAutoFit/>
          </a:bodyPr>
          <a:lstStyle/>
          <a:p>
            <a:pPr algn="just" rtl="1">
              <a:lnSpc>
                <a:spcPct val="115000"/>
              </a:lnSpc>
              <a:spcAft>
                <a:spcPts val="0"/>
              </a:spcAft>
            </a:pPr>
            <a:r>
              <a:rPr lang="fa-IR" sz="2000" dirty="0">
                <a:latin typeface="Times New Roman" panose="02020603050405020304" pitchFamily="18" charset="0"/>
                <a:ea typeface="Times New Roman" panose="02020603050405020304" pitchFamily="18" charset="0"/>
                <a:cs typeface="B Mitra" panose="00000400000000000000" pitchFamily="2" charset="-78"/>
              </a:rPr>
              <a:t>9 - اگر پروژه به صورت واگذاری بسته های سرمایه گذاری مدیریت گردد و بسته ها به صورت جداگانه به چندین سرمایه گذار واگذار گردد ظرف 3 سال با سود سالانه حداقل 40% برای سرمایه گذاری اولیه برآورد می شود  که این برآورد بدون در نظر گرفتن رشد قیمت زمین و ارزش افزوده پروزه  است و البته این در حالی است که بالاترین نرخ سود بانکی در ایران حدود سالانه 20 % است.</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171450" algn="just">
              <a:lnSpc>
                <a:spcPct val="115000"/>
              </a:lnSpc>
            </a:pPr>
            <a:r>
              <a:rPr lang="en-US" dirty="0">
                <a:latin typeface="Times New Roman" panose="02020603050405020304" pitchFamily="18" charset="0"/>
                <a:ea typeface="Times New Roman" panose="02020603050405020304" pitchFamily="18" charset="0"/>
                <a:cs typeface="B Mitra" panose="00000400000000000000" pitchFamily="2" charset="-78"/>
              </a:rPr>
              <a:t>9 -If the project is conducted as investment packages assignment separately to several investors, the annual profit will be </a:t>
            </a:r>
            <a:r>
              <a:rPr lang="en-US" dirty="0" err="1">
                <a:latin typeface="Times New Roman" panose="02020603050405020304" pitchFamily="18" charset="0"/>
                <a:ea typeface="Times New Roman" panose="02020603050405020304" pitchFamily="18" charset="0"/>
                <a:cs typeface="B Mitra" panose="00000400000000000000" pitchFamily="2" charset="-78"/>
              </a:rPr>
              <a:t>atleast</a:t>
            </a:r>
            <a:r>
              <a:rPr lang="en-US" dirty="0">
                <a:latin typeface="Times New Roman" panose="02020603050405020304" pitchFamily="18" charset="0"/>
                <a:ea typeface="Times New Roman" panose="02020603050405020304" pitchFamily="18" charset="0"/>
                <a:cs typeface="B Mitra" panose="00000400000000000000" pitchFamily="2" charset="-78"/>
              </a:rPr>
              <a:t> 40% for initial investment regardless of price growth and value added of the project, while the highest banking interest rate in </a:t>
            </a:r>
            <a:r>
              <a:rPr lang="en-US" dirty="0" err="1">
                <a:latin typeface="Times New Roman" panose="02020603050405020304" pitchFamily="18" charset="0"/>
                <a:ea typeface="Times New Roman" panose="02020603050405020304" pitchFamily="18" charset="0"/>
                <a:cs typeface="B Mitra" panose="00000400000000000000" pitchFamily="2" charset="-78"/>
              </a:rPr>
              <a:t>iran</a:t>
            </a:r>
            <a:r>
              <a:rPr lang="en-US" dirty="0">
                <a:latin typeface="Times New Roman" panose="02020603050405020304" pitchFamily="18" charset="0"/>
                <a:ea typeface="Times New Roman" panose="02020603050405020304" pitchFamily="18" charset="0"/>
                <a:cs typeface="B Mitra" panose="00000400000000000000" pitchFamily="2" charset="-78"/>
              </a:rPr>
              <a:t> is about 20% a year.</a:t>
            </a:r>
            <a:endParaRPr lang="en-US" sz="1600" dirty="0">
              <a:latin typeface="Calibri" panose="020F0502020204030204" pitchFamily="34" charset="0"/>
              <a:ea typeface="Times New Roman" panose="02020603050405020304" pitchFamily="18" charset="0"/>
              <a:cs typeface="Arial" panose="020B0604020202020204" pitchFamily="34" charset="0"/>
            </a:endParaRPr>
          </a:p>
          <a:p>
            <a:r>
              <a:rPr lang="tr-TR" b="1" dirty="0">
                <a:latin typeface="Times New Roman" panose="02020603050405020304" pitchFamily="18" charset="0"/>
                <a:ea typeface="Times New Roman" panose="02020603050405020304" pitchFamily="18" charset="0"/>
                <a:cs typeface="B Mitra" panose="00000400000000000000" pitchFamily="2" charset="-78"/>
              </a:rPr>
              <a:t>9 -Eğer poroje  yatırım  paketlerı  şeklınde yönetılırse paketler  ayrı ayrı yatırımcılara devredılırse  3  yıl  ıçerısınde yılık kazanç 40% ılk yatırımcı ıçın tahmın edılıyor  kı bu   tahmın arazının değerının yükselışı ve porejenın  değer  kazanması dahılınde değıl tabı bu tahmınler ırndakı banka faızının senelık 20% olarak hesablanmş</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70</a:t>
            </a:fld>
            <a:endParaRPr lang="en-US" dirty="0"/>
          </a:p>
        </p:txBody>
      </p:sp>
    </p:spTree>
    <p:extLst>
      <p:ext uri="{BB962C8B-B14F-4D97-AF65-F5344CB8AC3E}">
        <p14:creationId xmlns:p14="http://schemas.microsoft.com/office/powerpoint/2010/main" val="18809529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3101" y="1577724"/>
            <a:ext cx="8832272" cy="2711512"/>
          </a:xfrm>
          <a:prstGeom prst="rect">
            <a:avLst/>
          </a:prstGeom>
        </p:spPr>
        <p:txBody>
          <a:bodyPr wrap="square">
            <a:spAutoFit/>
          </a:bodyPr>
          <a:lstStyle/>
          <a:p>
            <a:pPr marL="228600" algn="r" rtl="1">
              <a:lnSpc>
                <a:spcPct val="115000"/>
              </a:lnSpc>
              <a:spcAft>
                <a:spcPts val="0"/>
              </a:spcAft>
            </a:pPr>
            <a:r>
              <a:rPr lang="fa-IR" sz="2000" b="1" dirty="0">
                <a:latin typeface="Times New Roman" panose="02020603050405020304" pitchFamily="18" charset="0"/>
                <a:ea typeface="Times New Roman" panose="02020603050405020304" pitchFamily="18" charset="0"/>
                <a:cs typeface="B Mitra" panose="00000400000000000000" pitchFamily="2" charset="-78"/>
              </a:rPr>
              <a:t>10- علاقه مندان به مشارکت در پروژه منطقه نمونه گردشگری عظیمیه همواره مورد حمایت دولت ایران و شرکت آراد که قانوناً مالک این پروژه است می باشند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marL="228600" rtl="1">
              <a:lnSpc>
                <a:spcPct val="115000"/>
              </a:lnSpc>
            </a:pPr>
            <a:r>
              <a:rPr lang="en-US" dirty="0">
                <a:latin typeface="Times New Roman" panose="02020603050405020304" pitchFamily="18" charset="0"/>
                <a:ea typeface="Times New Roman" panose="02020603050405020304" pitchFamily="18" charset="0"/>
                <a:cs typeface="B Mitra" panose="00000400000000000000" pitchFamily="2" charset="-78"/>
              </a:rPr>
              <a:t>10- The interested individuals in participating in </a:t>
            </a:r>
            <a:r>
              <a:rPr lang="en-US" dirty="0" err="1">
                <a:latin typeface="Times New Roman" panose="02020603050405020304" pitchFamily="18" charset="0"/>
                <a:ea typeface="Times New Roman" panose="02020603050405020304" pitchFamily="18" charset="0"/>
                <a:cs typeface="B Mitra" panose="00000400000000000000" pitchFamily="2" charset="-78"/>
              </a:rPr>
              <a:t>azimieh</a:t>
            </a:r>
            <a:r>
              <a:rPr lang="en-US" dirty="0">
                <a:latin typeface="Times New Roman" panose="02020603050405020304" pitchFamily="18" charset="0"/>
                <a:ea typeface="Times New Roman" panose="02020603050405020304" pitchFamily="18" charset="0"/>
                <a:cs typeface="B Mitra" panose="00000400000000000000" pitchFamily="2" charset="-78"/>
              </a:rPr>
              <a:t> special touring zone are always supported by the Iranian government and Arad company which is the legal owner of this project.</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a:lnSpc>
                <a:spcPct val="115000"/>
              </a:lnSpc>
            </a:pPr>
            <a:r>
              <a:rPr lang="en-US" b="1" dirty="0">
                <a:latin typeface="Times New Roman" panose="02020603050405020304" pitchFamily="18" charset="0"/>
                <a:ea typeface="Times New Roman" panose="02020603050405020304" pitchFamily="18" charset="0"/>
                <a:cs typeface="B Mitra" panose="00000400000000000000" pitchFamily="2" charset="-78"/>
              </a:rPr>
              <a:t> </a:t>
            </a:r>
            <a:endParaRPr lang="en-US" sz="1600" dirty="0">
              <a:latin typeface="Calibri" panose="020F0502020204030204" pitchFamily="34" charset="0"/>
              <a:ea typeface="Times New Roman" panose="02020603050405020304" pitchFamily="18" charset="0"/>
              <a:cs typeface="Arial" panose="020B0604020202020204" pitchFamily="34" charset="0"/>
            </a:endParaRPr>
          </a:p>
          <a:p>
            <a:pPr>
              <a:lnSpc>
                <a:spcPct val="115000"/>
              </a:lnSpc>
            </a:pPr>
            <a:r>
              <a:rPr lang="en-US" b="1" dirty="0">
                <a:latin typeface="Times New Roman" panose="02020603050405020304" pitchFamily="18" charset="0"/>
                <a:ea typeface="Times New Roman" panose="02020603050405020304" pitchFamily="18" charset="0"/>
                <a:cs typeface="B Mitra" panose="00000400000000000000" pitchFamily="2" charset="-78"/>
              </a:rPr>
              <a:t>10-Porojeye  katılımaısteğıolanherkesırandevletıtarafındanvearadşırketıtarafından         ( </a:t>
            </a:r>
            <a:r>
              <a:rPr lang="en-US" b="1" dirty="0" err="1">
                <a:latin typeface="Times New Roman" panose="02020603050405020304" pitchFamily="18" charset="0"/>
                <a:ea typeface="Times New Roman" panose="02020603050405020304" pitchFamily="18" charset="0"/>
                <a:cs typeface="B Mitra" panose="00000400000000000000" pitchFamily="2" charset="-78"/>
              </a:rPr>
              <a:t>porojenınsahıbı</a:t>
            </a:r>
            <a:r>
              <a:rPr lang="en-US" b="1" dirty="0">
                <a:latin typeface="Times New Roman" panose="02020603050405020304" pitchFamily="18" charset="0"/>
                <a:ea typeface="Times New Roman" panose="02020603050405020304" pitchFamily="18" charset="0"/>
                <a:cs typeface="B Mitra" panose="00000400000000000000" pitchFamily="2" charset="-78"/>
              </a:rPr>
              <a:t> )  </a:t>
            </a:r>
            <a:r>
              <a:rPr lang="en-US" b="1" dirty="0" err="1">
                <a:latin typeface="Times New Roman" panose="02020603050405020304" pitchFamily="18" charset="0"/>
                <a:ea typeface="Times New Roman" panose="02020603050405020304" pitchFamily="18" charset="0"/>
                <a:cs typeface="B Mitra" panose="00000400000000000000" pitchFamily="2" charset="-78"/>
              </a:rPr>
              <a:t>kuruyupdesteklenecektır</a:t>
            </a:r>
            <a:endParaRPr lang="en-US" sz="16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71</a:t>
            </a:fld>
            <a:endParaRPr lang="en-US" dirty="0"/>
          </a:p>
        </p:txBody>
      </p:sp>
    </p:spTree>
    <p:extLst>
      <p:ext uri="{BB962C8B-B14F-4D97-AF65-F5344CB8AC3E}">
        <p14:creationId xmlns:p14="http://schemas.microsoft.com/office/powerpoint/2010/main" val="40622751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791" y="56339"/>
            <a:ext cx="6286500" cy="6821755"/>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72</a:t>
            </a:fld>
            <a:endParaRPr lang="en-US" dirty="0"/>
          </a:p>
        </p:txBody>
      </p:sp>
    </p:spTree>
    <p:extLst>
      <p:ext uri="{BB962C8B-B14F-4D97-AF65-F5344CB8AC3E}">
        <p14:creationId xmlns:p14="http://schemas.microsoft.com/office/powerpoint/2010/main" val="27904862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3365" y="39417"/>
            <a:ext cx="6889172" cy="6826974"/>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73</a:t>
            </a:fld>
            <a:endParaRPr lang="en-US" dirty="0"/>
          </a:p>
        </p:txBody>
      </p:sp>
    </p:spTree>
    <p:extLst>
      <p:ext uri="{BB962C8B-B14F-4D97-AF65-F5344CB8AC3E}">
        <p14:creationId xmlns:p14="http://schemas.microsoft.com/office/powerpoint/2010/main" val="3350172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0590" y="565726"/>
            <a:ext cx="10005579" cy="5336309"/>
          </a:xfrm>
          <a:prstGeom prst="rect">
            <a:avLst/>
          </a:prstGeom>
        </p:spPr>
      </p:pic>
      <p:sp>
        <p:nvSpPr>
          <p:cNvPr id="2" name="Slide Number Placeholder 1"/>
          <p:cNvSpPr>
            <a:spLocks noGrp="1"/>
          </p:cNvSpPr>
          <p:nvPr>
            <p:ph type="sldNum" sz="quarter" idx="12"/>
          </p:nvPr>
        </p:nvSpPr>
        <p:spPr>
          <a:xfrm>
            <a:off x="0" y="798173"/>
            <a:ext cx="779767" cy="365125"/>
          </a:xfrm>
        </p:spPr>
        <p:txBody>
          <a:bodyPr/>
          <a:lstStyle/>
          <a:p>
            <a:pPr algn="l"/>
            <a:fld id="{D57F1E4F-1CFF-5643-939E-217C01CDF565}" type="slidenum">
              <a:rPr lang="en-US" smtClean="0"/>
              <a:pPr algn="l"/>
              <a:t>8</a:t>
            </a:fld>
            <a:endParaRPr lang="en-US" dirty="0"/>
          </a:p>
        </p:txBody>
      </p:sp>
    </p:spTree>
    <p:extLst>
      <p:ext uri="{BB962C8B-B14F-4D97-AF65-F5344CB8AC3E}">
        <p14:creationId xmlns:p14="http://schemas.microsoft.com/office/powerpoint/2010/main" val="256972996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81" y="206430"/>
            <a:ext cx="11569941" cy="6433359"/>
          </a:xfrm>
          <a:prstGeom prst="rect">
            <a:avLst/>
          </a:prstGeom>
        </p:spPr>
      </p:pic>
      <p:sp>
        <p:nvSpPr>
          <p:cNvPr id="2" name="Slide Number Placeholder 1"/>
          <p:cNvSpPr>
            <a:spLocks noGrp="1"/>
          </p:cNvSpPr>
          <p:nvPr>
            <p:ph type="sldNum" sz="quarter" idx="12"/>
          </p:nvPr>
        </p:nvSpPr>
        <p:spPr>
          <a:xfrm>
            <a:off x="0" y="767000"/>
            <a:ext cx="779767" cy="365125"/>
          </a:xfrm>
        </p:spPr>
        <p:txBody>
          <a:bodyPr/>
          <a:lstStyle/>
          <a:p>
            <a:pPr algn="l"/>
            <a:fld id="{D57F1E4F-1CFF-5643-939E-217C01CDF565}" type="slidenum">
              <a:rPr lang="en-US" smtClean="0"/>
              <a:pPr algn="l"/>
              <a:t>9</a:t>
            </a:fld>
            <a:endParaRPr lang="en-US" dirty="0"/>
          </a:p>
        </p:txBody>
      </p:sp>
    </p:spTree>
    <p:extLst>
      <p:ext uri="{BB962C8B-B14F-4D97-AF65-F5344CB8AC3E}">
        <p14:creationId xmlns:p14="http://schemas.microsoft.com/office/powerpoint/2010/main" val="41325499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280</TotalTime>
  <Words>4196</Words>
  <Application>Microsoft Office PowerPoint</Application>
  <PresentationFormat>صفحه گسترده</PresentationFormat>
  <Paragraphs>300</Paragraphs>
  <Slides>73</Slides>
  <Notes>1</Notes>
  <HiddenSlides>0</HiddenSlides>
  <MMClips>0</MMClips>
  <ScaleCrop>false</ScaleCrop>
  <HeadingPairs>
    <vt:vector size="4" baseType="variant">
      <vt:variant>
        <vt:lpstr>طرح زمینه</vt:lpstr>
      </vt:variant>
      <vt:variant>
        <vt:i4>1</vt:i4>
      </vt:variant>
      <vt:variant>
        <vt:lpstr>عنوان های اسلاید</vt:lpstr>
      </vt:variant>
      <vt:variant>
        <vt:i4>73</vt:i4>
      </vt:variant>
    </vt:vector>
  </HeadingPairs>
  <TitlesOfParts>
    <vt:vector size="74" baseType="lpstr">
      <vt:lpstr>Wisp</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Arad</dc:creator>
  <cp:lastModifiedBy>dariushk67@gmail.com</cp:lastModifiedBy>
  <cp:revision>70</cp:revision>
  <dcterms:created xsi:type="dcterms:W3CDTF">2016-04-09T08:16:56Z</dcterms:created>
  <dcterms:modified xsi:type="dcterms:W3CDTF">2025-03-01T19:58:05Z</dcterms:modified>
</cp:coreProperties>
</file>